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147480763" r:id="rId5"/>
    <p:sldId id="2147480502" r:id="rId6"/>
    <p:sldId id="2147480739" r:id="rId7"/>
    <p:sldId id="2147480740" r:id="rId8"/>
    <p:sldId id="2147480764" r:id="rId9"/>
    <p:sldId id="2147480583" r:id="rId10"/>
    <p:sldId id="2147480742" r:id="rId11"/>
    <p:sldId id="2147480743" r:id="rId12"/>
    <p:sldId id="2147480744" r:id="rId13"/>
    <p:sldId id="2147480745" r:id="rId14"/>
    <p:sldId id="2147480543" r:id="rId15"/>
    <p:sldId id="2147480765" r:id="rId16"/>
    <p:sldId id="2147480746" r:id="rId17"/>
    <p:sldId id="2147480748" r:id="rId18"/>
    <p:sldId id="2147480766" r:id="rId19"/>
    <p:sldId id="2147480750" r:id="rId20"/>
    <p:sldId id="2147480751" r:id="rId21"/>
    <p:sldId id="2147480752" r:id="rId22"/>
    <p:sldId id="2147480753" r:id="rId23"/>
    <p:sldId id="2147480754" r:id="rId24"/>
    <p:sldId id="2147480755" r:id="rId25"/>
    <p:sldId id="2147480756" r:id="rId26"/>
    <p:sldId id="2147480757" r:id="rId27"/>
    <p:sldId id="2147480758" r:id="rId28"/>
    <p:sldId id="2147480759" r:id="rId29"/>
    <p:sldId id="2147480760" r:id="rId30"/>
    <p:sldId id="2147480761" r:id="rId31"/>
    <p:sldId id="2147480762" r:id="rId3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D3"/>
    <a:srgbClr val="F2AA1E"/>
    <a:srgbClr val="195A87"/>
    <a:srgbClr val="007EC3"/>
    <a:srgbClr val="6FBE44"/>
    <a:srgbClr val="E71C74"/>
    <a:srgbClr val="FF7900"/>
    <a:srgbClr val="F12837"/>
    <a:srgbClr val="FED44C"/>
    <a:srgbClr val="B82A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2D5ABB26-0587-4C30-8999-92F81FD0307C}" styleName="">
    <a:wholeTbl>
      <a:tcTxStyle>
        <a:font>
          <a:latin typeface="+mn-lt"/>
          <a:ea typeface="+mn-ea"/>
          <a:cs typeface="+mn-cs"/>
        </a:font>
        <a:srgbClr val="000000"/>
      </a:tcTxStyle>
      <a:tcStyle>
        <a:tcBdr/>
      </a:tcStyle>
    </a:wholeTbl>
  </a:tblStyle>
  <a:tblStyle styleId="{69012ECD-51FC-41F1-AA8D-1B2483CD663E}"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wholeTbl>
    <a:band1H>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band1H>
    <a:band1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1V>
    <a:band2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472C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6"/>
    <p:restoredTop sz="94694"/>
  </p:normalViewPr>
  <p:slideViewPr>
    <p:cSldViewPr snapToGrid="0">
      <p:cViewPr varScale="1">
        <p:scale>
          <a:sx n="117" d="100"/>
          <a:sy n="117" d="100"/>
        </p:scale>
        <p:origin x="7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D6E76A-2AB9-DC46-E446-D740D5F00462}"/>
              </a:ext>
            </a:extLst>
          </p:cNvPr>
          <p:cNvSpPr txBox="1">
            <a:spLocks noGrp="1"/>
          </p:cNvSpPr>
          <p:nvPr>
            <p:ph type="hdr" sz="quarter"/>
          </p:nvPr>
        </p:nvSpPr>
        <p:spPr>
          <a:xfrm>
            <a:off x="0" y="0"/>
            <a:ext cx="3077742" cy="471053"/>
          </a:xfrm>
          <a:prstGeom prst="rect">
            <a:avLst/>
          </a:prstGeom>
          <a:noFill/>
          <a:ln>
            <a:noFill/>
          </a:ln>
        </p:spPr>
        <p:txBody>
          <a:bodyPr vert="horz" wrap="square" lIns="94219" tIns="47109" rIns="94219" bIns="47109"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2D95FCE6-32DB-4A4F-85FF-8EF7F1B5BC89}"/>
              </a:ext>
            </a:extLst>
          </p:cNvPr>
          <p:cNvSpPr txBox="1">
            <a:spLocks noGrp="1"/>
          </p:cNvSpPr>
          <p:nvPr>
            <p:ph type="dt" sz="quarter" idx="1"/>
          </p:nvPr>
        </p:nvSpPr>
        <p:spPr>
          <a:xfrm>
            <a:off x="4023094" y="0"/>
            <a:ext cx="3077742" cy="471053"/>
          </a:xfrm>
          <a:prstGeom prst="rect">
            <a:avLst/>
          </a:prstGeom>
          <a:noFill/>
          <a:ln>
            <a:noFill/>
          </a:ln>
        </p:spPr>
        <p:txBody>
          <a:bodyPr vert="horz" wrap="square" lIns="94219" tIns="47109" rIns="94219" bIns="47109"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0BD2E3E-A7C5-A740-8B2A-9F09634C72AB}" type="datetime1">
              <a:rPr lang="en-US"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3/31/2026</a:t>
            </a:fld>
            <a:endParaRPr lang="en-US"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2D0E2833-2F4F-396D-B2E2-E5337594A250}"/>
              </a:ext>
            </a:extLst>
          </p:cNvPr>
          <p:cNvSpPr txBox="1">
            <a:spLocks noGrp="1"/>
          </p:cNvSpPr>
          <p:nvPr>
            <p:ph type="ftr" sz="quarter" idx="2"/>
          </p:nvPr>
        </p:nvSpPr>
        <p:spPr>
          <a:xfrm>
            <a:off x="0" y="8917420"/>
            <a:ext cx="3077742" cy="471053"/>
          </a:xfrm>
          <a:prstGeom prst="rect">
            <a:avLst/>
          </a:prstGeom>
          <a:noFill/>
          <a:ln>
            <a:noFill/>
          </a:ln>
        </p:spPr>
        <p:txBody>
          <a:bodyPr vert="horz" wrap="square" lIns="94219" tIns="47109" rIns="94219" bIns="47109"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4ECBBEA7-0F79-0FBA-4C9D-E8AAE8AB51CC}"/>
              </a:ext>
            </a:extLst>
          </p:cNvPr>
          <p:cNvSpPr txBox="1">
            <a:spLocks noGrp="1"/>
          </p:cNvSpPr>
          <p:nvPr>
            <p:ph type="sldNum" sz="quarter" idx="3"/>
          </p:nvPr>
        </p:nvSpPr>
        <p:spPr>
          <a:xfrm>
            <a:off x="4023094" y="8917420"/>
            <a:ext cx="3077742" cy="471053"/>
          </a:xfrm>
          <a:prstGeom prst="rect">
            <a:avLst/>
          </a:prstGeom>
          <a:noFill/>
          <a:ln>
            <a:noFill/>
          </a:ln>
        </p:spPr>
        <p:txBody>
          <a:bodyPr vert="horz" wrap="square" lIns="94219" tIns="47109" rIns="94219" bIns="47109"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B7E97DB-402C-184B-AC33-EE7BF70E2461}" type="slidenum">
              <a:t>‹#›</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930976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DBF61A-9E23-A894-1175-53EB5887AD29}"/>
              </a:ext>
            </a:extLst>
          </p:cNvPr>
          <p:cNvSpPr txBox="1">
            <a:spLocks noGrp="1"/>
          </p:cNvSpPr>
          <p:nvPr>
            <p:ph type="hdr" sz="quarter"/>
          </p:nvPr>
        </p:nvSpPr>
        <p:spPr>
          <a:xfrm>
            <a:off x="0" y="0"/>
            <a:ext cx="3077742" cy="471053"/>
          </a:xfrm>
          <a:prstGeom prst="rect">
            <a:avLst/>
          </a:prstGeom>
          <a:noFill/>
          <a:ln>
            <a:noFill/>
          </a:ln>
        </p:spPr>
        <p:txBody>
          <a:bodyPr vert="horz" wrap="square" lIns="94219" tIns="47109" rIns="94219" bIns="47109"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6390B4AB-479D-9DD8-084F-3B48AED6EB0E}"/>
              </a:ext>
            </a:extLst>
          </p:cNvPr>
          <p:cNvSpPr txBox="1">
            <a:spLocks noGrp="1"/>
          </p:cNvSpPr>
          <p:nvPr>
            <p:ph type="dt" idx="1"/>
          </p:nvPr>
        </p:nvSpPr>
        <p:spPr>
          <a:xfrm>
            <a:off x="4023094" y="0"/>
            <a:ext cx="3077742" cy="471053"/>
          </a:xfrm>
          <a:prstGeom prst="rect">
            <a:avLst/>
          </a:prstGeom>
          <a:noFill/>
          <a:ln>
            <a:noFill/>
          </a:ln>
        </p:spPr>
        <p:txBody>
          <a:bodyPr vert="horz" wrap="square" lIns="94219" tIns="47109" rIns="94219" bIns="47109"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A5C9627D-5BD2-9F40-B6B9-09A166863A92}" type="datetime1">
              <a:rPr lang="en-US"/>
              <a:pPr lvl="0"/>
              <a:t>3/31/2026</a:t>
            </a:fld>
            <a:endParaRPr lang="en-US"/>
          </a:p>
        </p:txBody>
      </p:sp>
      <p:sp>
        <p:nvSpPr>
          <p:cNvPr id="4" name="Slide Image Placeholder 3">
            <a:extLst>
              <a:ext uri="{FF2B5EF4-FFF2-40B4-BE49-F238E27FC236}">
                <a16:creationId xmlns:a16="http://schemas.microsoft.com/office/drawing/2014/main" id="{AD51D79A-70B7-676B-62BB-4DFD3EA4796E}"/>
              </a:ext>
            </a:extLst>
          </p:cNvPr>
          <p:cNvSpPr>
            <a:spLocks noGrp="1" noRot="1" noChangeAspect="1"/>
          </p:cNvSpPr>
          <p:nvPr>
            <p:ph type="sldImg" idx="2"/>
          </p:nvPr>
        </p:nvSpPr>
        <p:spPr>
          <a:xfrm>
            <a:off x="735013" y="1173166"/>
            <a:ext cx="5632447" cy="3168652"/>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A6129854-3A01-7DB6-4EEB-CFDA46A866EA}"/>
              </a:ext>
            </a:extLst>
          </p:cNvPr>
          <p:cNvSpPr txBox="1">
            <a:spLocks noGrp="1"/>
          </p:cNvSpPr>
          <p:nvPr>
            <p:ph type="body" sz="quarter" idx="3"/>
          </p:nvPr>
        </p:nvSpPr>
        <p:spPr>
          <a:xfrm>
            <a:off x="710251" y="4518205"/>
            <a:ext cx="5681981" cy="3696708"/>
          </a:xfrm>
          <a:prstGeom prst="rect">
            <a:avLst/>
          </a:prstGeom>
          <a:noFill/>
          <a:ln>
            <a:noFill/>
          </a:ln>
        </p:spPr>
        <p:txBody>
          <a:bodyPr vert="horz" wrap="square" lIns="94219" tIns="47109" rIns="94219" bIns="47109"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8D87283-6327-F6CF-34AF-0E5436267C07}"/>
              </a:ext>
            </a:extLst>
          </p:cNvPr>
          <p:cNvSpPr txBox="1">
            <a:spLocks noGrp="1"/>
          </p:cNvSpPr>
          <p:nvPr>
            <p:ph type="ftr" sz="quarter" idx="4"/>
          </p:nvPr>
        </p:nvSpPr>
        <p:spPr>
          <a:xfrm>
            <a:off x="0" y="8917420"/>
            <a:ext cx="3077742" cy="471053"/>
          </a:xfrm>
          <a:prstGeom prst="rect">
            <a:avLst/>
          </a:prstGeom>
          <a:noFill/>
          <a:ln>
            <a:noFill/>
          </a:ln>
        </p:spPr>
        <p:txBody>
          <a:bodyPr vert="horz" wrap="square" lIns="94219" tIns="47109" rIns="94219" bIns="47109"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8D03DD74-2EF9-BB1A-4BE2-3B886055E179}"/>
              </a:ext>
            </a:extLst>
          </p:cNvPr>
          <p:cNvSpPr txBox="1">
            <a:spLocks noGrp="1"/>
          </p:cNvSpPr>
          <p:nvPr>
            <p:ph type="sldNum" sz="quarter" idx="5"/>
          </p:nvPr>
        </p:nvSpPr>
        <p:spPr>
          <a:xfrm>
            <a:off x="4023094" y="8917420"/>
            <a:ext cx="3077742" cy="471053"/>
          </a:xfrm>
          <a:prstGeom prst="rect">
            <a:avLst/>
          </a:prstGeom>
          <a:noFill/>
          <a:ln>
            <a:noFill/>
          </a:ln>
        </p:spPr>
        <p:txBody>
          <a:bodyPr vert="horz" wrap="square" lIns="94219" tIns="47109" rIns="94219" bIns="47109"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EA26275F-CA1C-404B-9EC6-0298F9E45387}" type="slidenum">
              <a:t>‹#›</a:t>
            </a:fld>
            <a:endParaRPr lang="en-US"/>
          </a:p>
        </p:txBody>
      </p:sp>
    </p:spTree>
    <p:extLst>
      <p:ext uri="{BB962C8B-B14F-4D97-AF65-F5344CB8AC3E}">
        <p14:creationId xmlns:p14="http://schemas.microsoft.com/office/powerpoint/2010/main" val="68787351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01_Corporat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79F54DC7-4CE6-95B7-EAA8-431B63CA7FD0}"/>
              </a:ext>
            </a:extLst>
          </p:cNvPr>
          <p:cNvPicPr>
            <a:picLocks noChangeAspect="1"/>
          </p:cNvPicPr>
          <p:nvPr/>
        </p:nvPicPr>
        <p:blipFill>
          <a:blip r:embed="rId2"/>
          <a:srcRect/>
          <a:stretch>
            <a:fillRect/>
          </a:stretch>
        </p:blipFill>
        <p:spPr>
          <a:xfrm>
            <a:off x="6522643" y="0"/>
            <a:ext cx="5673440" cy="6858000"/>
          </a:xfrm>
          <a:prstGeom prst="rect">
            <a:avLst/>
          </a:prstGeom>
          <a:noFill/>
          <a:ln cap="flat">
            <a:noFill/>
          </a:ln>
        </p:spPr>
      </p:pic>
      <p:sp>
        <p:nvSpPr>
          <p:cNvPr id="3" name="Text Placeholder 18">
            <a:extLst>
              <a:ext uri="{FF2B5EF4-FFF2-40B4-BE49-F238E27FC236}">
                <a16:creationId xmlns:a16="http://schemas.microsoft.com/office/drawing/2014/main" id="{810D88D9-0E58-B8F8-C061-59C7D7A5B055}"/>
              </a:ext>
            </a:extLst>
          </p:cNvPr>
          <p:cNvSpPr txBox="1">
            <a:spLocks noGrp="1"/>
          </p:cNvSpPr>
          <p:nvPr>
            <p:ph type="body" idx="4294967295"/>
          </p:nvPr>
        </p:nvSpPr>
        <p:spPr>
          <a:xfrm>
            <a:off x="7383761" y="3854516"/>
            <a:ext cx="4487408" cy="369335"/>
          </a:xfrm>
        </p:spPr>
        <p:txBody>
          <a:bodyPr>
            <a:noAutofit/>
          </a:bodyPr>
          <a:lstStyle>
            <a:lvl1pPr marL="0" indent="0">
              <a:buNone/>
              <a:defRPr>
                <a:solidFill>
                  <a:srgbClr val="FFFFFF"/>
                </a:solidFill>
              </a:defRPr>
            </a:lvl1pPr>
          </a:lstStyle>
          <a:p>
            <a:pPr lvl="0"/>
            <a:r>
              <a:rPr lang="en-US"/>
              <a:t>Click to edit Optional Subtitle</a:t>
            </a:r>
          </a:p>
        </p:txBody>
      </p:sp>
      <p:cxnSp>
        <p:nvCxnSpPr>
          <p:cNvPr id="4" name="Straight Connector 8">
            <a:extLst>
              <a:ext uri="{FF2B5EF4-FFF2-40B4-BE49-F238E27FC236}">
                <a16:creationId xmlns:a16="http://schemas.microsoft.com/office/drawing/2014/main" id="{9F50E74E-02D1-84E3-01CC-C5AFF4A59CAB}"/>
              </a:ext>
            </a:extLst>
          </p:cNvPr>
          <p:cNvCxnSpPr/>
          <p:nvPr/>
        </p:nvCxnSpPr>
        <p:spPr>
          <a:xfrm>
            <a:off x="7500612" y="3685900"/>
            <a:ext cx="1388627" cy="0"/>
          </a:xfrm>
          <a:prstGeom prst="straightConnector1">
            <a:avLst/>
          </a:prstGeom>
          <a:noFill/>
          <a:ln w="19046" cap="flat">
            <a:solidFill>
              <a:srgbClr val="FED34C"/>
            </a:solidFill>
            <a:prstDash val="solid"/>
            <a:miter/>
          </a:ln>
        </p:spPr>
      </p:cxnSp>
      <p:sp>
        <p:nvSpPr>
          <p:cNvPr id="5" name="Text Placeholder 12">
            <a:extLst>
              <a:ext uri="{FF2B5EF4-FFF2-40B4-BE49-F238E27FC236}">
                <a16:creationId xmlns:a16="http://schemas.microsoft.com/office/drawing/2014/main" id="{323AF2EF-C5C3-3539-B5E7-6B67102A3B1F}"/>
              </a:ext>
            </a:extLst>
          </p:cNvPr>
          <p:cNvSpPr txBox="1">
            <a:spLocks noGrp="1"/>
          </p:cNvSpPr>
          <p:nvPr>
            <p:ph type="body" idx="4294967295"/>
          </p:nvPr>
        </p:nvSpPr>
        <p:spPr>
          <a:xfrm>
            <a:off x="7383761" y="1390518"/>
            <a:ext cx="4487399" cy="2192200"/>
          </a:xfrm>
        </p:spPr>
        <p:txBody>
          <a:bodyPr anchor="b">
            <a:noAutofit/>
          </a:bodyPr>
          <a:lstStyle>
            <a:lvl1pPr marL="0" indent="0">
              <a:buNone/>
              <a:defRPr sz="3600" spc="-50">
                <a:solidFill>
                  <a:srgbClr val="FFFFFF"/>
                </a:solidFill>
                <a:latin typeface="Aptos SemiBold" pitchFamily="34"/>
              </a:defRPr>
            </a:lvl1pPr>
          </a:lstStyle>
          <a:p>
            <a:pPr lvl="0"/>
            <a:r>
              <a:rPr lang="en-US"/>
              <a:t>Click to Edit Title</a:t>
            </a:r>
          </a:p>
        </p:txBody>
      </p:sp>
      <p:pic>
        <p:nvPicPr>
          <p:cNvPr id="6" name="Picture 4">
            <a:extLst>
              <a:ext uri="{FF2B5EF4-FFF2-40B4-BE49-F238E27FC236}">
                <a16:creationId xmlns:a16="http://schemas.microsoft.com/office/drawing/2014/main" id="{E1818459-9187-93E7-8BCC-42D48C2D5FBB}"/>
              </a:ext>
            </a:extLst>
          </p:cNvPr>
          <p:cNvPicPr>
            <a:picLocks noChangeAspect="1"/>
          </p:cNvPicPr>
          <p:nvPr/>
        </p:nvPicPr>
        <p:blipFill>
          <a:blip r:embed="rId3"/>
          <a:srcRect/>
          <a:stretch>
            <a:fillRect/>
          </a:stretch>
        </p:blipFill>
        <p:spPr>
          <a:xfrm>
            <a:off x="9855394" y="5309911"/>
            <a:ext cx="1866509" cy="1065157"/>
          </a:xfrm>
          <a:prstGeom prst="rect">
            <a:avLst/>
          </a:prstGeom>
          <a:noFill/>
          <a:ln cap="flat">
            <a:noFill/>
          </a:ln>
        </p:spPr>
      </p:pic>
      <p:sp>
        <p:nvSpPr>
          <p:cNvPr id="7" name="Rectangle: Rounded Corners 1">
            <a:extLst>
              <a:ext uri="{FF2B5EF4-FFF2-40B4-BE49-F238E27FC236}">
                <a16:creationId xmlns:a16="http://schemas.microsoft.com/office/drawing/2014/main" id="{3AB63004-FA6C-138E-3CD4-3ABDF0AC744D}"/>
              </a:ext>
            </a:extLst>
          </p:cNvPr>
          <p:cNvSpPr/>
          <p:nvPr/>
        </p:nvSpPr>
        <p:spPr>
          <a:xfrm>
            <a:off x="291020" y="6927790"/>
            <a:ext cx="1639244" cy="173690"/>
          </a:xfrm>
          <a:custGeom>
            <a:avLst>
              <a:gd name="f0" fmla="val 328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F7F7F">
              <a:alpha val="60000"/>
            </a:srgbClr>
          </a:solidFill>
          <a:ln w="6345" cap="flat">
            <a:solidFill>
              <a:srgbClr val="FED34C"/>
            </a:solidFill>
            <a:prstDash val="solid"/>
            <a:miter/>
          </a:ln>
        </p:spPr>
        <p:txBody>
          <a:bodyPr vert="horz" wrap="square" lIns="45720" tIns="45720" rIns="4572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ptos"/>
              </a:rPr>
              <a:t>Daybright Benefits Contact Center</a:t>
            </a:r>
          </a:p>
        </p:txBody>
      </p:sp>
    </p:spTree>
    <p:extLst>
      <p:ext uri="{BB962C8B-B14F-4D97-AF65-F5344CB8AC3E}">
        <p14:creationId xmlns:p14="http://schemas.microsoft.com/office/powerpoint/2010/main" val="245337632"/>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01_Private">
    <p:spTree>
      <p:nvGrpSpPr>
        <p:cNvPr id="1" name=""/>
        <p:cNvGrpSpPr/>
        <p:nvPr/>
      </p:nvGrpSpPr>
      <p:grpSpPr>
        <a:xfrm>
          <a:off x="0" y="0"/>
          <a:ext cx="0" cy="0"/>
          <a:chOff x="0" y="0"/>
          <a:chExt cx="0" cy="0"/>
        </a:xfrm>
      </p:grpSpPr>
      <p:pic>
        <p:nvPicPr>
          <p:cNvPr id="2" name="Picture 10">
            <a:extLst>
              <a:ext uri="{FF2B5EF4-FFF2-40B4-BE49-F238E27FC236}">
                <a16:creationId xmlns:a16="http://schemas.microsoft.com/office/drawing/2014/main" id="{6B1C64D5-E272-284D-8D46-7E482EA59C0E}"/>
              </a:ext>
            </a:extLst>
          </p:cNvPr>
          <p:cNvPicPr>
            <a:picLocks noChangeAspect="1"/>
          </p:cNvPicPr>
          <p:nvPr/>
        </p:nvPicPr>
        <p:blipFill>
          <a:blip r:embed="rId2"/>
          <a:srcRect/>
          <a:stretch>
            <a:fillRect/>
          </a:stretch>
        </p:blipFill>
        <p:spPr>
          <a:xfrm>
            <a:off x="0" y="0"/>
            <a:ext cx="8382003" cy="6861246"/>
          </a:xfrm>
          <a:prstGeom prst="rect">
            <a:avLst/>
          </a:prstGeom>
          <a:noFill/>
          <a:ln cap="flat">
            <a:noFill/>
          </a:ln>
        </p:spPr>
      </p:pic>
      <p:sp>
        <p:nvSpPr>
          <p:cNvPr id="3" name="Text Placeholder 12">
            <a:extLst>
              <a:ext uri="{FF2B5EF4-FFF2-40B4-BE49-F238E27FC236}">
                <a16:creationId xmlns:a16="http://schemas.microsoft.com/office/drawing/2014/main" id="{95B6326B-A420-01B4-CE70-3A38441F8BA3}"/>
              </a:ext>
            </a:extLst>
          </p:cNvPr>
          <p:cNvSpPr txBox="1">
            <a:spLocks noGrp="1"/>
          </p:cNvSpPr>
          <p:nvPr>
            <p:ph type="body" idx="4294967295"/>
          </p:nvPr>
        </p:nvSpPr>
        <p:spPr>
          <a:xfrm>
            <a:off x="376787" y="2507129"/>
            <a:ext cx="5575279" cy="616515"/>
          </a:xfrm>
        </p:spPr>
        <p:txBody>
          <a:bodyPr anchor="b">
            <a:noAutofit/>
          </a:bodyPr>
          <a:lstStyle>
            <a:lvl1pPr marL="0" indent="0">
              <a:buNone/>
              <a:defRPr sz="3200">
                <a:solidFill>
                  <a:srgbClr val="007EC3"/>
                </a:solidFill>
                <a:latin typeface="Aptos SemiBold" pitchFamily="34"/>
              </a:defRPr>
            </a:lvl1pPr>
          </a:lstStyle>
          <a:p>
            <a:pPr lvl="0"/>
            <a:r>
              <a:rPr lang="en-US"/>
              <a:t>Click to Edit Title Text</a:t>
            </a:r>
          </a:p>
        </p:txBody>
      </p:sp>
      <p:sp>
        <p:nvSpPr>
          <p:cNvPr id="4" name="Text Placeholder 18">
            <a:extLst>
              <a:ext uri="{FF2B5EF4-FFF2-40B4-BE49-F238E27FC236}">
                <a16:creationId xmlns:a16="http://schemas.microsoft.com/office/drawing/2014/main" id="{450CB386-EF85-7951-2BDC-9B3B8E30CA8A}"/>
              </a:ext>
            </a:extLst>
          </p:cNvPr>
          <p:cNvSpPr txBox="1">
            <a:spLocks noGrp="1"/>
          </p:cNvSpPr>
          <p:nvPr>
            <p:ph type="body" idx="4294967295"/>
          </p:nvPr>
        </p:nvSpPr>
        <p:spPr>
          <a:xfrm>
            <a:off x="376787" y="3123645"/>
            <a:ext cx="5575279" cy="363538"/>
          </a:xfrm>
        </p:spPr>
        <p:txBody>
          <a:bodyPr>
            <a:noAutofit/>
          </a:bodyPr>
          <a:lstStyle>
            <a:lvl1pPr marL="0" indent="0">
              <a:buNone/>
              <a:defRPr sz="2200"/>
            </a:lvl1pPr>
          </a:lstStyle>
          <a:p>
            <a:pPr lvl="0"/>
            <a:r>
              <a:rPr lang="en-US"/>
              <a:t>Click to edit Optional Subtitle Text</a:t>
            </a:r>
          </a:p>
        </p:txBody>
      </p:sp>
      <p:pic>
        <p:nvPicPr>
          <p:cNvPr id="5" name="Graphic 7">
            <a:extLst>
              <a:ext uri="{FF2B5EF4-FFF2-40B4-BE49-F238E27FC236}">
                <a16:creationId xmlns:a16="http://schemas.microsoft.com/office/drawing/2014/main" id="{936ACDBD-DEEA-592C-76E9-63A9A74A6B9A}"/>
              </a:ext>
            </a:extLst>
          </p:cNvPr>
          <p:cNvPicPr>
            <a:picLocks noChangeAspect="1"/>
          </p:cNvPicPr>
          <p:nvPr/>
        </p:nvPicPr>
        <p:blipFill>
          <a:blip r:embed="rId3"/>
          <a:srcRect/>
          <a:stretch>
            <a:fillRect/>
          </a:stretch>
        </p:blipFill>
        <p:spPr>
          <a:xfrm>
            <a:off x="376787" y="632371"/>
            <a:ext cx="594762" cy="594762"/>
          </a:xfrm>
          <a:prstGeom prst="rect">
            <a:avLst/>
          </a:prstGeom>
          <a:noFill/>
          <a:ln cap="flat">
            <a:noFill/>
          </a:ln>
        </p:spPr>
      </p:pic>
      <p:sp>
        <p:nvSpPr>
          <p:cNvPr id="6" name="Text Placeholder 9">
            <a:extLst>
              <a:ext uri="{FF2B5EF4-FFF2-40B4-BE49-F238E27FC236}">
                <a16:creationId xmlns:a16="http://schemas.microsoft.com/office/drawing/2014/main" id="{90493072-37A8-6F51-D600-E64F42FD439A}"/>
              </a:ext>
            </a:extLst>
          </p:cNvPr>
          <p:cNvSpPr txBox="1">
            <a:spLocks noGrp="1"/>
          </p:cNvSpPr>
          <p:nvPr>
            <p:ph type="body" idx="4294967295"/>
          </p:nvPr>
        </p:nvSpPr>
        <p:spPr>
          <a:xfrm>
            <a:off x="376787" y="4035036"/>
            <a:ext cx="5508071" cy="1711327"/>
          </a:xfrm>
        </p:spPr>
        <p:txBody>
          <a:bodyPr/>
          <a:lstStyle>
            <a:lvl1pPr marL="0" indent="0">
              <a:buNone/>
              <a:defRPr sz="1400"/>
            </a:lvl1pPr>
          </a:lstStyle>
          <a:p>
            <a:pPr lvl="0"/>
            <a:r>
              <a:rPr lang="en-US"/>
              <a:t>Insert optional text here.</a:t>
            </a:r>
          </a:p>
        </p:txBody>
      </p:sp>
      <p:sp>
        <p:nvSpPr>
          <p:cNvPr id="7" name="TextBox 1">
            <a:extLst>
              <a:ext uri="{FF2B5EF4-FFF2-40B4-BE49-F238E27FC236}">
                <a16:creationId xmlns:a16="http://schemas.microsoft.com/office/drawing/2014/main" id="{1ABB2234-D691-F33A-12F1-D7CF2459AA7E}"/>
              </a:ext>
            </a:extLst>
          </p:cNvPr>
          <p:cNvSpPr txBox="1"/>
          <p:nvPr/>
        </p:nvSpPr>
        <p:spPr>
          <a:xfrm>
            <a:off x="8153403" y="3609200"/>
            <a:ext cx="3009903"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828282"/>
                </a:solidFill>
                <a:uFillTx/>
                <a:latin typeface="Aptos" pitchFamily="34"/>
                <a:cs typeface="Segoe UI" pitchFamily="34"/>
              </a:rPr>
              <a:t>Private Sector Image Needed</a:t>
            </a:r>
          </a:p>
        </p:txBody>
      </p:sp>
      <p:pic>
        <p:nvPicPr>
          <p:cNvPr id="8" name="Picture 14" descr="A blue curved line with black background&#10;&#10;Description automatically generated">
            <a:extLst>
              <a:ext uri="{FF2B5EF4-FFF2-40B4-BE49-F238E27FC236}">
                <a16:creationId xmlns:a16="http://schemas.microsoft.com/office/drawing/2014/main" id="{BD7F1DD5-BAB6-81CF-15C8-43C7B1A7377B}"/>
              </a:ext>
            </a:extLst>
          </p:cNvPr>
          <p:cNvPicPr>
            <a:picLocks noChangeAspect="1"/>
          </p:cNvPicPr>
          <p:nvPr/>
        </p:nvPicPr>
        <p:blipFill>
          <a:blip r:embed="rId4"/>
          <a:stretch>
            <a:fillRect/>
          </a:stretch>
        </p:blipFill>
        <p:spPr>
          <a:xfrm>
            <a:off x="6466984" y="-3246"/>
            <a:ext cx="1915018" cy="4367284"/>
          </a:xfrm>
          <a:prstGeom prst="rect">
            <a:avLst/>
          </a:prstGeom>
          <a:noFill/>
          <a:ln cap="flat">
            <a:noFill/>
          </a:ln>
        </p:spPr>
      </p:pic>
      <p:sp>
        <p:nvSpPr>
          <p:cNvPr id="9" name="Rectangle: Rounded Corners 2">
            <a:extLst>
              <a:ext uri="{FF2B5EF4-FFF2-40B4-BE49-F238E27FC236}">
                <a16:creationId xmlns:a16="http://schemas.microsoft.com/office/drawing/2014/main" id="{8CDE00BF-6753-FEB0-B3BE-7D080284D4E2}"/>
              </a:ext>
            </a:extLst>
          </p:cNvPr>
          <p:cNvSpPr/>
          <p:nvPr/>
        </p:nvSpPr>
        <p:spPr>
          <a:xfrm>
            <a:off x="6805897" y="6436973"/>
            <a:ext cx="1237183" cy="173690"/>
          </a:xfrm>
          <a:custGeom>
            <a:avLst>
              <a:gd name="f0" fmla="val 328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F7F7F">
              <a:alpha val="60000"/>
            </a:srgbClr>
          </a:solidFill>
          <a:ln w="6345" cap="flat">
            <a:solidFill>
              <a:srgbClr val="FED34C"/>
            </a:solidFill>
            <a:prstDash val="solid"/>
            <a:miter/>
          </a:ln>
        </p:spPr>
        <p:txBody>
          <a:bodyPr vert="horz" wrap="square" lIns="45720" tIns="45720" rIns="4572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ptos"/>
              </a:rPr>
              <a:t>Interload Forwarding, LLC</a:t>
            </a:r>
          </a:p>
        </p:txBody>
      </p:sp>
    </p:spTree>
    <p:extLst>
      <p:ext uri="{BB962C8B-B14F-4D97-AF65-F5344CB8AC3E}">
        <p14:creationId xmlns:p14="http://schemas.microsoft.com/office/powerpoint/2010/main" val="1986516953"/>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01_Non Profit">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95C23B3-B683-88FD-77CC-2AA23AA08E7D}"/>
              </a:ext>
            </a:extLst>
          </p:cNvPr>
          <p:cNvPicPr>
            <a:picLocks noChangeAspect="1"/>
          </p:cNvPicPr>
          <p:nvPr/>
        </p:nvPicPr>
        <p:blipFill>
          <a:blip r:embed="rId2"/>
          <a:srcRect/>
          <a:stretch>
            <a:fillRect/>
          </a:stretch>
        </p:blipFill>
        <p:spPr>
          <a:xfrm>
            <a:off x="0" y="0"/>
            <a:ext cx="8382003" cy="6861246"/>
          </a:xfrm>
          <a:prstGeom prst="rect">
            <a:avLst/>
          </a:prstGeom>
          <a:noFill/>
          <a:ln cap="flat">
            <a:noFill/>
          </a:ln>
        </p:spPr>
      </p:pic>
      <p:sp>
        <p:nvSpPr>
          <p:cNvPr id="3" name="Text Placeholder 12">
            <a:extLst>
              <a:ext uri="{FF2B5EF4-FFF2-40B4-BE49-F238E27FC236}">
                <a16:creationId xmlns:a16="http://schemas.microsoft.com/office/drawing/2014/main" id="{B84C276F-AAB9-4A63-8CD1-3F979F94CA28}"/>
              </a:ext>
            </a:extLst>
          </p:cNvPr>
          <p:cNvSpPr txBox="1">
            <a:spLocks noGrp="1"/>
          </p:cNvSpPr>
          <p:nvPr>
            <p:ph type="body" idx="4294967295"/>
          </p:nvPr>
        </p:nvSpPr>
        <p:spPr>
          <a:xfrm>
            <a:off x="376787" y="2507129"/>
            <a:ext cx="5575279" cy="616515"/>
          </a:xfrm>
        </p:spPr>
        <p:txBody>
          <a:bodyPr anchor="b">
            <a:noAutofit/>
          </a:bodyPr>
          <a:lstStyle>
            <a:lvl1pPr marL="0" indent="0">
              <a:buNone/>
              <a:defRPr sz="3200">
                <a:solidFill>
                  <a:srgbClr val="007EC3"/>
                </a:solidFill>
                <a:latin typeface="Aptos SemiBold" pitchFamily="34"/>
              </a:defRPr>
            </a:lvl1pPr>
          </a:lstStyle>
          <a:p>
            <a:pPr lvl="0"/>
            <a:r>
              <a:rPr lang="en-US"/>
              <a:t>Click to Edit Title Text</a:t>
            </a:r>
          </a:p>
        </p:txBody>
      </p:sp>
      <p:sp>
        <p:nvSpPr>
          <p:cNvPr id="4" name="Text Placeholder 18">
            <a:extLst>
              <a:ext uri="{FF2B5EF4-FFF2-40B4-BE49-F238E27FC236}">
                <a16:creationId xmlns:a16="http://schemas.microsoft.com/office/drawing/2014/main" id="{795CE217-421D-CBEE-0CFD-80FB02872C2B}"/>
              </a:ext>
            </a:extLst>
          </p:cNvPr>
          <p:cNvSpPr txBox="1">
            <a:spLocks noGrp="1"/>
          </p:cNvSpPr>
          <p:nvPr>
            <p:ph type="body" idx="4294967295"/>
          </p:nvPr>
        </p:nvSpPr>
        <p:spPr>
          <a:xfrm>
            <a:off x="376787" y="3123645"/>
            <a:ext cx="5575279" cy="363538"/>
          </a:xfrm>
        </p:spPr>
        <p:txBody>
          <a:bodyPr>
            <a:noAutofit/>
          </a:bodyPr>
          <a:lstStyle>
            <a:lvl1pPr marL="0" indent="0">
              <a:buNone/>
              <a:defRPr sz="2200"/>
            </a:lvl1pPr>
          </a:lstStyle>
          <a:p>
            <a:pPr lvl="0"/>
            <a:r>
              <a:rPr lang="en-US"/>
              <a:t>Click to edit Optional Subtitle Text</a:t>
            </a:r>
          </a:p>
        </p:txBody>
      </p:sp>
      <p:pic>
        <p:nvPicPr>
          <p:cNvPr id="5" name="Graphic 7">
            <a:extLst>
              <a:ext uri="{FF2B5EF4-FFF2-40B4-BE49-F238E27FC236}">
                <a16:creationId xmlns:a16="http://schemas.microsoft.com/office/drawing/2014/main" id="{FFFFD5DE-24F4-5801-9D6E-92B299359588}"/>
              </a:ext>
            </a:extLst>
          </p:cNvPr>
          <p:cNvPicPr>
            <a:picLocks noChangeAspect="1"/>
          </p:cNvPicPr>
          <p:nvPr/>
        </p:nvPicPr>
        <p:blipFill>
          <a:blip r:embed="rId3"/>
          <a:srcRect/>
          <a:stretch>
            <a:fillRect/>
          </a:stretch>
        </p:blipFill>
        <p:spPr>
          <a:xfrm>
            <a:off x="376787" y="632371"/>
            <a:ext cx="594762" cy="594762"/>
          </a:xfrm>
          <a:prstGeom prst="rect">
            <a:avLst/>
          </a:prstGeom>
          <a:noFill/>
          <a:ln cap="flat">
            <a:noFill/>
          </a:ln>
        </p:spPr>
      </p:pic>
      <p:sp>
        <p:nvSpPr>
          <p:cNvPr id="6" name="Text Placeholder 9">
            <a:extLst>
              <a:ext uri="{FF2B5EF4-FFF2-40B4-BE49-F238E27FC236}">
                <a16:creationId xmlns:a16="http://schemas.microsoft.com/office/drawing/2014/main" id="{EC982568-D7BA-BA1C-88E6-4B42ECE8336D}"/>
              </a:ext>
            </a:extLst>
          </p:cNvPr>
          <p:cNvSpPr txBox="1">
            <a:spLocks noGrp="1"/>
          </p:cNvSpPr>
          <p:nvPr>
            <p:ph type="body" idx="4294967295"/>
          </p:nvPr>
        </p:nvSpPr>
        <p:spPr>
          <a:xfrm>
            <a:off x="376787" y="4035036"/>
            <a:ext cx="5508071" cy="1711327"/>
          </a:xfrm>
        </p:spPr>
        <p:txBody>
          <a:bodyPr/>
          <a:lstStyle>
            <a:lvl1pPr marL="0" indent="0">
              <a:buNone/>
              <a:defRPr sz="1400"/>
            </a:lvl1pPr>
          </a:lstStyle>
          <a:p>
            <a:pPr lvl="0"/>
            <a:r>
              <a:rPr lang="en-US"/>
              <a:t>Insert optional text here.</a:t>
            </a:r>
          </a:p>
        </p:txBody>
      </p:sp>
      <p:pic>
        <p:nvPicPr>
          <p:cNvPr id="7" name="Picture 10" descr="A blue curved line with black background&#10;&#10;Description automatically generated">
            <a:extLst>
              <a:ext uri="{FF2B5EF4-FFF2-40B4-BE49-F238E27FC236}">
                <a16:creationId xmlns:a16="http://schemas.microsoft.com/office/drawing/2014/main" id="{9323CCDC-4D70-AAC6-EEC8-4FAF3E91D32F}"/>
              </a:ext>
            </a:extLst>
          </p:cNvPr>
          <p:cNvPicPr>
            <a:picLocks noChangeAspect="1"/>
          </p:cNvPicPr>
          <p:nvPr/>
        </p:nvPicPr>
        <p:blipFill>
          <a:blip r:embed="rId4"/>
          <a:stretch>
            <a:fillRect/>
          </a:stretch>
        </p:blipFill>
        <p:spPr>
          <a:xfrm>
            <a:off x="6466984" y="-3246"/>
            <a:ext cx="1915018" cy="4367284"/>
          </a:xfrm>
          <a:prstGeom prst="rect">
            <a:avLst/>
          </a:prstGeom>
          <a:noFill/>
          <a:ln cap="flat">
            <a:noFill/>
          </a:ln>
        </p:spPr>
      </p:pic>
    </p:spTree>
    <p:extLst>
      <p:ext uri="{BB962C8B-B14F-4D97-AF65-F5344CB8AC3E}">
        <p14:creationId xmlns:p14="http://schemas.microsoft.com/office/powerpoint/2010/main" val="2627238818"/>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01_TPA">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BDD4977-7947-8C7C-A160-E673A7103618}"/>
              </a:ext>
            </a:extLst>
          </p:cNvPr>
          <p:cNvPicPr>
            <a:picLocks noChangeAspect="1"/>
          </p:cNvPicPr>
          <p:nvPr/>
        </p:nvPicPr>
        <p:blipFill>
          <a:blip r:embed="rId2"/>
          <a:srcRect/>
          <a:stretch>
            <a:fillRect/>
          </a:stretch>
        </p:blipFill>
        <p:spPr>
          <a:xfrm>
            <a:off x="0" y="0"/>
            <a:ext cx="8382003" cy="6861246"/>
          </a:xfrm>
          <a:prstGeom prst="rect">
            <a:avLst/>
          </a:prstGeom>
          <a:noFill/>
          <a:ln cap="flat">
            <a:noFill/>
          </a:ln>
        </p:spPr>
      </p:pic>
      <p:sp>
        <p:nvSpPr>
          <p:cNvPr id="3" name="Text Placeholder 12">
            <a:extLst>
              <a:ext uri="{FF2B5EF4-FFF2-40B4-BE49-F238E27FC236}">
                <a16:creationId xmlns:a16="http://schemas.microsoft.com/office/drawing/2014/main" id="{C52C64F8-83C3-CE79-97A5-FEF9D93B0F5E}"/>
              </a:ext>
            </a:extLst>
          </p:cNvPr>
          <p:cNvSpPr txBox="1">
            <a:spLocks noGrp="1"/>
          </p:cNvSpPr>
          <p:nvPr>
            <p:ph type="body" idx="4294967295"/>
          </p:nvPr>
        </p:nvSpPr>
        <p:spPr>
          <a:xfrm>
            <a:off x="376787" y="2507129"/>
            <a:ext cx="5575279" cy="616515"/>
          </a:xfrm>
        </p:spPr>
        <p:txBody>
          <a:bodyPr anchor="b">
            <a:noAutofit/>
          </a:bodyPr>
          <a:lstStyle>
            <a:lvl1pPr marL="0" indent="0">
              <a:buNone/>
              <a:defRPr sz="3200">
                <a:solidFill>
                  <a:srgbClr val="007EC3"/>
                </a:solidFill>
                <a:latin typeface="Aptos SemiBold" pitchFamily="34"/>
              </a:defRPr>
            </a:lvl1pPr>
          </a:lstStyle>
          <a:p>
            <a:pPr lvl="0"/>
            <a:r>
              <a:rPr lang="en-US"/>
              <a:t>Click to Edit Title Text</a:t>
            </a:r>
          </a:p>
        </p:txBody>
      </p:sp>
      <p:sp>
        <p:nvSpPr>
          <p:cNvPr id="4" name="Text Placeholder 18">
            <a:extLst>
              <a:ext uri="{FF2B5EF4-FFF2-40B4-BE49-F238E27FC236}">
                <a16:creationId xmlns:a16="http://schemas.microsoft.com/office/drawing/2014/main" id="{A02BF31B-8829-1ADA-03FF-86D01A1D1776}"/>
              </a:ext>
            </a:extLst>
          </p:cNvPr>
          <p:cNvSpPr txBox="1">
            <a:spLocks noGrp="1"/>
          </p:cNvSpPr>
          <p:nvPr>
            <p:ph type="body" idx="4294967295"/>
          </p:nvPr>
        </p:nvSpPr>
        <p:spPr>
          <a:xfrm>
            <a:off x="376787" y="3123645"/>
            <a:ext cx="5575279" cy="363538"/>
          </a:xfrm>
        </p:spPr>
        <p:txBody>
          <a:bodyPr>
            <a:noAutofit/>
          </a:bodyPr>
          <a:lstStyle>
            <a:lvl1pPr marL="0" indent="0">
              <a:buNone/>
              <a:defRPr sz="2200"/>
            </a:lvl1pPr>
          </a:lstStyle>
          <a:p>
            <a:pPr lvl="0"/>
            <a:r>
              <a:rPr lang="en-US"/>
              <a:t>Click to edit Optional Subtitle Text</a:t>
            </a:r>
          </a:p>
        </p:txBody>
      </p:sp>
      <p:pic>
        <p:nvPicPr>
          <p:cNvPr id="5" name="Graphic 7">
            <a:extLst>
              <a:ext uri="{FF2B5EF4-FFF2-40B4-BE49-F238E27FC236}">
                <a16:creationId xmlns:a16="http://schemas.microsoft.com/office/drawing/2014/main" id="{4ADDAF20-C61D-5BD3-2863-7D01C666C14C}"/>
              </a:ext>
            </a:extLst>
          </p:cNvPr>
          <p:cNvPicPr>
            <a:picLocks noChangeAspect="1"/>
          </p:cNvPicPr>
          <p:nvPr/>
        </p:nvPicPr>
        <p:blipFill>
          <a:blip r:embed="rId3"/>
          <a:srcRect/>
          <a:stretch>
            <a:fillRect/>
          </a:stretch>
        </p:blipFill>
        <p:spPr>
          <a:xfrm>
            <a:off x="376787" y="632371"/>
            <a:ext cx="594762" cy="594762"/>
          </a:xfrm>
          <a:prstGeom prst="rect">
            <a:avLst/>
          </a:prstGeom>
          <a:noFill/>
          <a:ln cap="flat">
            <a:noFill/>
          </a:ln>
        </p:spPr>
      </p:pic>
      <p:sp>
        <p:nvSpPr>
          <p:cNvPr id="6" name="Text Placeholder 9">
            <a:extLst>
              <a:ext uri="{FF2B5EF4-FFF2-40B4-BE49-F238E27FC236}">
                <a16:creationId xmlns:a16="http://schemas.microsoft.com/office/drawing/2014/main" id="{E3711AEF-8A76-2F07-B703-3CA31E8F85DC}"/>
              </a:ext>
            </a:extLst>
          </p:cNvPr>
          <p:cNvSpPr txBox="1">
            <a:spLocks noGrp="1"/>
          </p:cNvSpPr>
          <p:nvPr>
            <p:ph type="body" idx="4294967295"/>
          </p:nvPr>
        </p:nvSpPr>
        <p:spPr>
          <a:xfrm>
            <a:off x="376787" y="4035036"/>
            <a:ext cx="5508071" cy="1711327"/>
          </a:xfrm>
        </p:spPr>
        <p:txBody>
          <a:bodyPr/>
          <a:lstStyle>
            <a:lvl1pPr marL="0" indent="0">
              <a:buNone/>
              <a:defRPr sz="1400"/>
            </a:lvl1pPr>
          </a:lstStyle>
          <a:p>
            <a:pPr lvl="0"/>
            <a:r>
              <a:rPr lang="en-US"/>
              <a:t>Insert optional text here.</a:t>
            </a:r>
          </a:p>
        </p:txBody>
      </p:sp>
      <p:pic>
        <p:nvPicPr>
          <p:cNvPr id="7" name="Picture 10" descr="A blue curved line with black background&#10;&#10;Description automatically generated">
            <a:extLst>
              <a:ext uri="{FF2B5EF4-FFF2-40B4-BE49-F238E27FC236}">
                <a16:creationId xmlns:a16="http://schemas.microsoft.com/office/drawing/2014/main" id="{1F87D720-E2E0-1E42-901F-04ED1B900C66}"/>
              </a:ext>
            </a:extLst>
          </p:cNvPr>
          <p:cNvPicPr>
            <a:picLocks noChangeAspect="1"/>
          </p:cNvPicPr>
          <p:nvPr/>
        </p:nvPicPr>
        <p:blipFill>
          <a:blip r:embed="rId4"/>
          <a:stretch>
            <a:fillRect/>
          </a:stretch>
        </p:blipFill>
        <p:spPr>
          <a:xfrm>
            <a:off x="6466984" y="-3246"/>
            <a:ext cx="1915018" cy="4367284"/>
          </a:xfrm>
          <a:prstGeom prst="rect">
            <a:avLst/>
          </a:prstGeom>
          <a:noFill/>
          <a:ln cap="flat">
            <a:noFill/>
          </a:ln>
        </p:spPr>
      </p:pic>
    </p:spTree>
    <p:extLst>
      <p:ext uri="{BB962C8B-B14F-4D97-AF65-F5344CB8AC3E}">
        <p14:creationId xmlns:p14="http://schemas.microsoft.com/office/powerpoint/2010/main" val="731804875"/>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01_Individuals/Families">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CBDC51B-F821-1606-59D2-3E7287B4BA8F}"/>
              </a:ext>
            </a:extLst>
          </p:cNvPr>
          <p:cNvPicPr>
            <a:picLocks noChangeAspect="1"/>
          </p:cNvPicPr>
          <p:nvPr/>
        </p:nvPicPr>
        <p:blipFill>
          <a:blip r:embed="rId2"/>
          <a:srcRect/>
          <a:stretch>
            <a:fillRect/>
          </a:stretch>
        </p:blipFill>
        <p:spPr>
          <a:xfrm>
            <a:off x="0" y="0"/>
            <a:ext cx="8382003" cy="6861246"/>
          </a:xfrm>
          <a:prstGeom prst="rect">
            <a:avLst/>
          </a:prstGeom>
          <a:noFill/>
          <a:ln cap="flat">
            <a:noFill/>
          </a:ln>
        </p:spPr>
      </p:pic>
      <p:sp>
        <p:nvSpPr>
          <p:cNvPr id="3" name="Text Placeholder 12">
            <a:extLst>
              <a:ext uri="{FF2B5EF4-FFF2-40B4-BE49-F238E27FC236}">
                <a16:creationId xmlns:a16="http://schemas.microsoft.com/office/drawing/2014/main" id="{D13E6B96-761C-67F3-0B54-5C4D4A094FA8}"/>
              </a:ext>
            </a:extLst>
          </p:cNvPr>
          <p:cNvSpPr txBox="1">
            <a:spLocks noGrp="1"/>
          </p:cNvSpPr>
          <p:nvPr>
            <p:ph type="body" idx="4294967295"/>
          </p:nvPr>
        </p:nvSpPr>
        <p:spPr>
          <a:xfrm>
            <a:off x="376787" y="2507129"/>
            <a:ext cx="5575279" cy="616515"/>
          </a:xfrm>
        </p:spPr>
        <p:txBody>
          <a:bodyPr anchor="b">
            <a:noAutofit/>
          </a:bodyPr>
          <a:lstStyle>
            <a:lvl1pPr marL="0" indent="0">
              <a:buNone/>
              <a:defRPr sz="3200">
                <a:solidFill>
                  <a:srgbClr val="007EC3"/>
                </a:solidFill>
                <a:latin typeface="Aptos SemiBold" pitchFamily="34"/>
              </a:defRPr>
            </a:lvl1pPr>
          </a:lstStyle>
          <a:p>
            <a:pPr lvl="0"/>
            <a:r>
              <a:rPr lang="en-US"/>
              <a:t>Click to Edit Title Text</a:t>
            </a:r>
          </a:p>
        </p:txBody>
      </p:sp>
      <p:sp>
        <p:nvSpPr>
          <p:cNvPr id="4" name="Text Placeholder 18">
            <a:extLst>
              <a:ext uri="{FF2B5EF4-FFF2-40B4-BE49-F238E27FC236}">
                <a16:creationId xmlns:a16="http://schemas.microsoft.com/office/drawing/2014/main" id="{80817B5D-96C1-57B0-1253-6DF09307C34A}"/>
              </a:ext>
            </a:extLst>
          </p:cNvPr>
          <p:cNvSpPr txBox="1">
            <a:spLocks noGrp="1"/>
          </p:cNvSpPr>
          <p:nvPr>
            <p:ph type="body" idx="4294967295"/>
          </p:nvPr>
        </p:nvSpPr>
        <p:spPr>
          <a:xfrm>
            <a:off x="376787" y="3123645"/>
            <a:ext cx="5575279" cy="363538"/>
          </a:xfrm>
        </p:spPr>
        <p:txBody>
          <a:bodyPr>
            <a:noAutofit/>
          </a:bodyPr>
          <a:lstStyle>
            <a:lvl1pPr marL="0" indent="0">
              <a:buNone/>
              <a:defRPr sz="2200"/>
            </a:lvl1pPr>
          </a:lstStyle>
          <a:p>
            <a:pPr lvl="0"/>
            <a:r>
              <a:rPr lang="en-US"/>
              <a:t>Click to edit Optional Subtitle Text</a:t>
            </a:r>
          </a:p>
        </p:txBody>
      </p:sp>
      <p:pic>
        <p:nvPicPr>
          <p:cNvPr id="5" name="Graphic 7">
            <a:extLst>
              <a:ext uri="{FF2B5EF4-FFF2-40B4-BE49-F238E27FC236}">
                <a16:creationId xmlns:a16="http://schemas.microsoft.com/office/drawing/2014/main" id="{683AC8AC-ED42-A413-618B-3DA70180ED66}"/>
              </a:ext>
            </a:extLst>
          </p:cNvPr>
          <p:cNvPicPr>
            <a:picLocks noChangeAspect="1"/>
          </p:cNvPicPr>
          <p:nvPr/>
        </p:nvPicPr>
        <p:blipFill>
          <a:blip r:embed="rId3"/>
          <a:srcRect/>
          <a:stretch>
            <a:fillRect/>
          </a:stretch>
        </p:blipFill>
        <p:spPr>
          <a:xfrm>
            <a:off x="376787" y="632371"/>
            <a:ext cx="594762" cy="594762"/>
          </a:xfrm>
          <a:prstGeom prst="rect">
            <a:avLst/>
          </a:prstGeom>
          <a:noFill/>
          <a:ln cap="flat">
            <a:noFill/>
          </a:ln>
        </p:spPr>
      </p:pic>
      <p:sp>
        <p:nvSpPr>
          <p:cNvPr id="6" name="Text Placeholder 9">
            <a:extLst>
              <a:ext uri="{FF2B5EF4-FFF2-40B4-BE49-F238E27FC236}">
                <a16:creationId xmlns:a16="http://schemas.microsoft.com/office/drawing/2014/main" id="{2551F19F-7D3E-2015-2F94-27B9B8D748D5}"/>
              </a:ext>
            </a:extLst>
          </p:cNvPr>
          <p:cNvSpPr txBox="1">
            <a:spLocks noGrp="1"/>
          </p:cNvSpPr>
          <p:nvPr>
            <p:ph type="body" idx="4294967295"/>
          </p:nvPr>
        </p:nvSpPr>
        <p:spPr>
          <a:xfrm>
            <a:off x="376787" y="4035036"/>
            <a:ext cx="5508071" cy="1711327"/>
          </a:xfrm>
        </p:spPr>
        <p:txBody>
          <a:bodyPr/>
          <a:lstStyle>
            <a:lvl1pPr marL="0" indent="0">
              <a:buNone/>
              <a:defRPr sz="1400"/>
            </a:lvl1pPr>
          </a:lstStyle>
          <a:p>
            <a:pPr lvl="0"/>
            <a:r>
              <a:rPr lang="en-US"/>
              <a:t>Insert optional text here.</a:t>
            </a:r>
          </a:p>
        </p:txBody>
      </p:sp>
      <p:pic>
        <p:nvPicPr>
          <p:cNvPr id="7" name="Picture 10" descr="A blue curved line with black background&#10;&#10;Description automatically generated">
            <a:extLst>
              <a:ext uri="{FF2B5EF4-FFF2-40B4-BE49-F238E27FC236}">
                <a16:creationId xmlns:a16="http://schemas.microsoft.com/office/drawing/2014/main" id="{1EC829F9-F1AC-2C06-10E6-3CB0C67FB6F2}"/>
              </a:ext>
            </a:extLst>
          </p:cNvPr>
          <p:cNvPicPr>
            <a:picLocks noChangeAspect="1"/>
          </p:cNvPicPr>
          <p:nvPr/>
        </p:nvPicPr>
        <p:blipFill>
          <a:blip r:embed="rId4"/>
          <a:stretch>
            <a:fillRect/>
          </a:stretch>
        </p:blipFill>
        <p:spPr>
          <a:xfrm>
            <a:off x="6466984" y="-3246"/>
            <a:ext cx="1915018" cy="4367284"/>
          </a:xfrm>
          <a:prstGeom prst="rect">
            <a:avLst/>
          </a:prstGeom>
          <a:noFill/>
          <a:ln cap="flat">
            <a:noFill/>
          </a:ln>
        </p:spPr>
      </p:pic>
    </p:spTree>
    <p:extLst>
      <p:ext uri="{BB962C8B-B14F-4D97-AF65-F5344CB8AC3E}">
        <p14:creationId xmlns:p14="http://schemas.microsoft.com/office/powerpoint/2010/main" val="1243675842"/>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01_Financial Advisors">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A2FD4CA-7BB8-0589-40AC-36E8C34613A2}"/>
              </a:ext>
            </a:extLst>
          </p:cNvPr>
          <p:cNvPicPr>
            <a:picLocks noChangeAspect="1"/>
          </p:cNvPicPr>
          <p:nvPr/>
        </p:nvPicPr>
        <p:blipFill>
          <a:blip r:embed="rId2"/>
          <a:srcRect/>
          <a:stretch>
            <a:fillRect/>
          </a:stretch>
        </p:blipFill>
        <p:spPr>
          <a:xfrm>
            <a:off x="0" y="0"/>
            <a:ext cx="8382003" cy="6861246"/>
          </a:xfrm>
          <a:prstGeom prst="rect">
            <a:avLst/>
          </a:prstGeom>
          <a:noFill/>
          <a:ln cap="flat">
            <a:noFill/>
          </a:ln>
        </p:spPr>
      </p:pic>
      <p:sp>
        <p:nvSpPr>
          <p:cNvPr id="3" name="Text Placeholder 12">
            <a:extLst>
              <a:ext uri="{FF2B5EF4-FFF2-40B4-BE49-F238E27FC236}">
                <a16:creationId xmlns:a16="http://schemas.microsoft.com/office/drawing/2014/main" id="{DC98D6C5-9483-CBD0-B389-B3630BFA5E95}"/>
              </a:ext>
            </a:extLst>
          </p:cNvPr>
          <p:cNvSpPr txBox="1">
            <a:spLocks noGrp="1"/>
          </p:cNvSpPr>
          <p:nvPr>
            <p:ph type="body" idx="4294967295"/>
          </p:nvPr>
        </p:nvSpPr>
        <p:spPr>
          <a:xfrm>
            <a:off x="376787" y="2507129"/>
            <a:ext cx="5575279" cy="616515"/>
          </a:xfrm>
        </p:spPr>
        <p:txBody>
          <a:bodyPr anchor="b">
            <a:noAutofit/>
          </a:bodyPr>
          <a:lstStyle>
            <a:lvl1pPr marL="0" indent="0">
              <a:buNone/>
              <a:defRPr sz="3200">
                <a:solidFill>
                  <a:srgbClr val="007EC3"/>
                </a:solidFill>
                <a:latin typeface="Aptos SemiBold" pitchFamily="34"/>
              </a:defRPr>
            </a:lvl1pPr>
          </a:lstStyle>
          <a:p>
            <a:pPr lvl="0"/>
            <a:r>
              <a:rPr lang="en-US"/>
              <a:t>Click to Edit Title Text</a:t>
            </a:r>
          </a:p>
        </p:txBody>
      </p:sp>
      <p:sp>
        <p:nvSpPr>
          <p:cNvPr id="4" name="Text Placeholder 18">
            <a:extLst>
              <a:ext uri="{FF2B5EF4-FFF2-40B4-BE49-F238E27FC236}">
                <a16:creationId xmlns:a16="http://schemas.microsoft.com/office/drawing/2014/main" id="{6DED3009-4A2D-FB1F-3482-EB7508C18501}"/>
              </a:ext>
            </a:extLst>
          </p:cNvPr>
          <p:cNvSpPr txBox="1">
            <a:spLocks noGrp="1"/>
          </p:cNvSpPr>
          <p:nvPr>
            <p:ph type="body" idx="4294967295"/>
          </p:nvPr>
        </p:nvSpPr>
        <p:spPr>
          <a:xfrm>
            <a:off x="376787" y="3123645"/>
            <a:ext cx="5575279" cy="363538"/>
          </a:xfrm>
        </p:spPr>
        <p:txBody>
          <a:bodyPr>
            <a:noAutofit/>
          </a:bodyPr>
          <a:lstStyle>
            <a:lvl1pPr marL="0" indent="0">
              <a:buNone/>
              <a:defRPr sz="2200"/>
            </a:lvl1pPr>
          </a:lstStyle>
          <a:p>
            <a:pPr lvl="0"/>
            <a:r>
              <a:rPr lang="en-US"/>
              <a:t>Click to edit Optional Subtitle Text</a:t>
            </a:r>
          </a:p>
        </p:txBody>
      </p:sp>
      <p:pic>
        <p:nvPicPr>
          <p:cNvPr id="5" name="Graphic 7">
            <a:extLst>
              <a:ext uri="{FF2B5EF4-FFF2-40B4-BE49-F238E27FC236}">
                <a16:creationId xmlns:a16="http://schemas.microsoft.com/office/drawing/2014/main" id="{0569D8D7-E99A-EC98-CD57-EF6B5CB33BE9}"/>
              </a:ext>
            </a:extLst>
          </p:cNvPr>
          <p:cNvPicPr>
            <a:picLocks noChangeAspect="1"/>
          </p:cNvPicPr>
          <p:nvPr/>
        </p:nvPicPr>
        <p:blipFill>
          <a:blip r:embed="rId3"/>
          <a:srcRect/>
          <a:stretch>
            <a:fillRect/>
          </a:stretch>
        </p:blipFill>
        <p:spPr>
          <a:xfrm>
            <a:off x="376787" y="632371"/>
            <a:ext cx="594762" cy="594762"/>
          </a:xfrm>
          <a:prstGeom prst="rect">
            <a:avLst/>
          </a:prstGeom>
          <a:noFill/>
          <a:ln cap="flat">
            <a:noFill/>
          </a:ln>
        </p:spPr>
      </p:pic>
      <p:sp>
        <p:nvSpPr>
          <p:cNvPr id="6" name="Text Placeholder 9">
            <a:extLst>
              <a:ext uri="{FF2B5EF4-FFF2-40B4-BE49-F238E27FC236}">
                <a16:creationId xmlns:a16="http://schemas.microsoft.com/office/drawing/2014/main" id="{3D5D0853-5B8A-C8E5-EFBA-123271F514AB}"/>
              </a:ext>
            </a:extLst>
          </p:cNvPr>
          <p:cNvSpPr txBox="1">
            <a:spLocks noGrp="1"/>
          </p:cNvSpPr>
          <p:nvPr>
            <p:ph type="body" idx="4294967295"/>
          </p:nvPr>
        </p:nvSpPr>
        <p:spPr>
          <a:xfrm>
            <a:off x="376787" y="4035036"/>
            <a:ext cx="5508071" cy="1711327"/>
          </a:xfrm>
        </p:spPr>
        <p:txBody>
          <a:bodyPr/>
          <a:lstStyle>
            <a:lvl1pPr marL="0" indent="0">
              <a:buNone/>
              <a:defRPr sz="1400"/>
            </a:lvl1pPr>
          </a:lstStyle>
          <a:p>
            <a:pPr lvl="0"/>
            <a:r>
              <a:rPr lang="en-US"/>
              <a:t>Insert optional text here.</a:t>
            </a:r>
          </a:p>
        </p:txBody>
      </p:sp>
      <p:pic>
        <p:nvPicPr>
          <p:cNvPr id="7" name="Picture 10" descr="A blue curved line with black background&#10;&#10;Description automatically generated">
            <a:extLst>
              <a:ext uri="{FF2B5EF4-FFF2-40B4-BE49-F238E27FC236}">
                <a16:creationId xmlns:a16="http://schemas.microsoft.com/office/drawing/2014/main" id="{2BC59D8B-0045-4186-CE9D-A3E52599FEEA}"/>
              </a:ext>
            </a:extLst>
          </p:cNvPr>
          <p:cNvPicPr>
            <a:picLocks noChangeAspect="1"/>
          </p:cNvPicPr>
          <p:nvPr/>
        </p:nvPicPr>
        <p:blipFill>
          <a:blip r:embed="rId4"/>
          <a:stretch>
            <a:fillRect/>
          </a:stretch>
        </p:blipFill>
        <p:spPr>
          <a:xfrm>
            <a:off x="6466984" y="-3246"/>
            <a:ext cx="1915018" cy="4367284"/>
          </a:xfrm>
          <a:prstGeom prst="rect">
            <a:avLst/>
          </a:prstGeom>
          <a:noFill/>
          <a:ln cap="flat">
            <a:noFill/>
          </a:ln>
        </p:spPr>
      </p:pic>
    </p:spTree>
    <p:extLst>
      <p:ext uri="{BB962C8B-B14F-4D97-AF65-F5344CB8AC3E}">
        <p14:creationId xmlns:p14="http://schemas.microsoft.com/office/powerpoint/2010/main" val="2188338514"/>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02">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C99846CA-9DBB-2698-B9DA-8ADB98449C5E}"/>
              </a:ext>
            </a:extLst>
          </p:cNvPr>
          <p:cNvSpPr txBox="1">
            <a:spLocks noGrp="1"/>
          </p:cNvSpPr>
          <p:nvPr>
            <p:ph type="body" idx="4294967295"/>
          </p:nvPr>
        </p:nvSpPr>
        <p:spPr>
          <a:xfrm>
            <a:off x="376787" y="2507129"/>
            <a:ext cx="5575279" cy="616515"/>
          </a:xfrm>
        </p:spPr>
        <p:txBody>
          <a:bodyPr anchor="b">
            <a:noAutofit/>
          </a:bodyPr>
          <a:lstStyle>
            <a:lvl1pPr marL="0" indent="0">
              <a:buNone/>
              <a:defRPr sz="3200">
                <a:solidFill>
                  <a:srgbClr val="FED34C"/>
                </a:solidFill>
                <a:latin typeface="Aptos SemiBold" pitchFamily="34"/>
              </a:defRPr>
            </a:lvl1pPr>
          </a:lstStyle>
          <a:p>
            <a:pPr lvl="0"/>
            <a:r>
              <a:rPr lang="en-US"/>
              <a:t>Click to Edit Title Text</a:t>
            </a:r>
          </a:p>
        </p:txBody>
      </p:sp>
      <p:sp>
        <p:nvSpPr>
          <p:cNvPr id="3" name="Text Placeholder 18">
            <a:extLst>
              <a:ext uri="{FF2B5EF4-FFF2-40B4-BE49-F238E27FC236}">
                <a16:creationId xmlns:a16="http://schemas.microsoft.com/office/drawing/2014/main" id="{48F47C90-6F74-6598-CDE4-8E246F4372FE}"/>
              </a:ext>
            </a:extLst>
          </p:cNvPr>
          <p:cNvSpPr txBox="1">
            <a:spLocks noGrp="1"/>
          </p:cNvSpPr>
          <p:nvPr>
            <p:ph type="body" idx="4294967295"/>
          </p:nvPr>
        </p:nvSpPr>
        <p:spPr>
          <a:xfrm>
            <a:off x="376787" y="3123645"/>
            <a:ext cx="5575279" cy="363538"/>
          </a:xfrm>
        </p:spPr>
        <p:txBody>
          <a:bodyPr>
            <a:noAutofit/>
          </a:bodyPr>
          <a:lstStyle>
            <a:lvl1pPr marL="0" indent="0">
              <a:buNone/>
              <a:defRPr sz="2200">
                <a:solidFill>
                  <a:srgbClr val="FFFFFF"/>
                </a:solidFill>
              </a:defRPr>
            </a:lvl1pPr>
          </a:lstStyle>
          <a:p>
            <a:pPr lvl="0"/>
            <a:r>
              <a:rPr lang="en-US"/>
              <a:t>Click to edit Optional Subtitle Text</a:t>
            </a:r>
          </a:p>
        </p:txBody>
      </p:sp>
      <p:pic>
        <p:nvPicPr>
          <p:cNvPr id="4" name="Graphic 7">
            <a:extLst>
              <a:ext uri="{FF2B5EF4-FFF2-40B4-BE49-F238E27FC236}">
                <a16:creationId xmlns:a16="http://schemas.microsoft.com/office/drawing/2014/main" id="{39E897AF-4D00-DC89-8DD6-CFEC74FF50BC}"/>
              </a:ext>
            </a:extLst>
          </p:cNvPr>
          <p:cNvPicPr>
            <a:picLocks noChangeAspect="1"/>
          </p:cNvPicPr>
          <p:nvPr/>
        </p:nvPicPr>
        <p:blipFill>
          <a:blip r:embed="rId2"/>
          <a:srcRect/>
          <a:stretch>
            <a:fillRect/>
          </a:stretch>
        </p:blipFill>
        <p:spPr>
          <a:xfrm>
            <a:off x="376787" y="632371"/>
            <a:ext cx="594762" cy="594762"/>
          </a:xfrm>
          <a:prstGeom prst="rect">
            <a:avLst/>
          </a:prstGeom>
          <a:noFill/>
          <a:ln cap="flat">
            <a:noFill/>
          </a:ln>
        </p:spPr>
      </p:pic>
      <p:sp>
        <p:nvSpPr>
          <p:cNvPr id="5" name="Text Placeholder 9">
            <a:extLst>
              <a:ext uri="{FF2B5EF4-FFF2-40B4-BE49-F238E27FC236}">
                <a16:creationId xmlns:a16="http://schemas.microsoft.com/office/drawing/2014/main" id="{024D1F00-9FCA-2F0B-CDF3-65F366F43A97}"/>
              </a:ext>
            </a:extLst>
          </p:cNvPr>
          <p:cNvSpPr txBox="1">
            <a:spLocks noGrp="1"/>
          </p:cNvSpPr>
          <p:nvPr>
            <p:ph type="body" idx="4294967295"/>
          </p:nvPr>
        </p:nvSpPr>
        <p:spPr>
          <a:xfrm>
            <a:off x="376787" y="4035036"/>
            <a:ext cx="5508071" cy="1711327"/>
          </a:xfrm>
        </p:spPr>
        <p:txBody>
          <a:bodyPr/>
          <a:lstStyle>
            <a:lvl1pPr marL="0" indent="0">
              <a:buNone/>
              <a:defRPr sz="1400">
                <a:solidFill>
                  <a:srgbClr val="FFFFFF"/>
                </a:solidFill>
              </a:defRPr>
            </a:lvl1pPr>
          </a:lstStyle>
          <a:p>
            <a:pPr lvl="0"/>
            <a:r>
              <a:rPr lang="en-US"/>
              <a:t>Insert optional text here.</a:t>
            </a:r>
          </a:p>
        </p:txBody>
      </p:sp>
      <p:pic>
        <p:nvPicPr>
          <p:cNvPr id="6" name="Picture 11">
            <a:extLst>
              <a:ext uri="{FF2B5EF4-FFF2-40B4-BE49-F238E27FC236}">
                <a16:creationId xmlns:a16="http://schemas.microsoft.com/office/drawing/2014/main" id="{AA47D060-B686-10ED-FB4D-AF74A789CEF7}"/>
              </a:ext>
            </a:extLst>
          </p:cNvPr>
          <p:cNvPicPr>
            <a:picLocks noChangeAspect="1"/>
          </p:cNvPicPr>
          <p:nvPr/>
        </p:nvPicPr>
        <p:blipFill>
          <a:blip r:embed="rId3"/>
          <a:srcRect/>
          <a:stretch>
            <a:fillRect/>
          </a:stretch>
        </p:blipFill>
        <p:spPr>
          <a:xfrm>
            <a:off x="9550395" y="5436354"/>
            <a:ext cx="2641601" cy="1421645"/>
          </a:xfrm>
          <a:prstGeom prst="rect">
            <a:avLst/>
          </a:prstGeom>
          <a:noFill/>
          <a:ln cap="flat">
            <a:noFill/>
          </a:ln>
        </p:spPr>
      </p:pic>
    </p:spTree>
    <p:extLst>
      <p:ext uri="{BB962C8B-B14F-4D97-AF65-F5344CB8AC3E}">
        <p14:creationId xmlns:p14="http://schemas.microsoft.com/office/powerpoint/2010/main" val="1394722393"/>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03">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969E6972-C7DB-C685-3418-C95FBE0FCE18}"/>
              </a:ext>
            </a:extLst>
          </p:cNvPr>
          <p:cNvSpPr txBox="1">
            <a:spLocks noGrp="1"/>
          </p:cNvSpPr>
          <p:nvPr>
            <p:ph type="body" idx="4294967295"/>
          </p:nvPr>
        </p:nvSpPr>
        <p:spPr>
          <a:xfrm>
            <a:off x="376787" y="3123645"/>
            <a:ext cx="5575279" cy="363538"/>
          </a:xfrm>
        </p:spPr>
        <p:txBody>
          <a:bodyPr>
            <a:noAutofit/>
          </a:bodyPr>
          <a:lstStyle>
            <a:lvl1pPr marL="0" indent="0">
              <a:buNone/>
              <a:defRPr sz="2200"/>
            </a:lvl1pPr>
          </a:lstStyle>
          <a:p>
            <a:pPr lvl="0"/>
            <a:r>
              <a:rPr lang="en-US"/>
              <a:t>Click to edit Optional Subtitle Text</a:t>
            </a:r>
          </a:p>
        </p:txBody>
      </p:sp>
      <p:pic>
        <p:nvPicPr>
          <p:cNvPr id="3" name="Graphic 7">
            <a:extLst>
              <a:ext uri="{FF2B5EF4-FFF2-40B4-BE49-F238E27FC236}">
                <a16:creationId xmlns:a16="http://schemas.microsoft.com/office/drawing/2014/main" id="{A51C239F-8646-7726-EB0F-FE0B3C534FD3}"/>
              </a:ext>
            </a:extLst>
          </p:cNvPr>
          <p:cNvPicPr>
            <a:picLocks noChangeAspect="1"/>
          </p:cNvPicPr>
          <p:nvPr/>
        </p:nvPicPr>
        <p:blipFill>
          <a:blip r:embed="rId2"/>
          <a:srcRect/>
          <a:stretch>
            <a:fillRect/>
          </a:stretch>
        </p:blipFill>
        <p:spPr>
          <a:xfrm>
            <a:off x="376787" y="632371"/>
            <a:ext cx="594762" cy="594762"/>
          </a:xfrm>
          <a:prstGeom prst="rect">
            <a:avLst/>
          </a:prstGeom>
          <a:noFill/>
          <a:ln cap="flat">
            <a:noFill/>
          </a:ln>
        </p:spPr>
      </p:pic>
      <p:sp>
        <p:nvSpPr>
          <p:cNvPr id="4" name="Text Placeholder 9">
            <a:extLst>
              <a:ext uri="{FF2B5EF4-FFF2-40B4-BE49-F238E27FC236}">
                <a16:creationId xmlns:a16="http://schemas.microsoft.com/office/drawing/2014/main" id="{1F5754C4-83B2-12B6-61E0-3EA467D2D0A6}"/>
              </a:ext>
            </a:extLst>
          </p:cNvPr>
          <p:cNvSpPr txBox="1">
            <a:spLocks noGrp="1"/>
          </p:cNvSpPr>
          <p:nvPr>
            <p:ph type="body" idx="4294967295"/>
          </p:nvPr>
        </p:nvSpPr>
        <p:spPr>
          <a:xfrm>
            <a:off x="376787" y="4035036"/>
            <a:ext cx="5508071" cy="1711327"/>
          </a:xfrm>
        </p:spPr>
        <p:txBody>
          <a:bodyPr/>
          <a:lstStyle>
            <a:lvl1pPr marL="0" indent="0">
              <a:buNone/>
              <a:defRPr sz="1400"/>
            </a:lvl1pPr>
          </a:lstStyle>
          <a:p>
            <a:pPr lvl="0"/>
            <a:r>
              <a:rPr lang="en-US"/>
              <a:t>Insert optional text here.</a:t>
            </a:r>
          </a:p>
        </p:txBody>
      </p:sp>
      <p:pic>
        <p:nvPicPr>
          <p:cNvPr id="5" name="Picture 3">
            <a:extLst>
              <a:ext uri="{FF2B5EF4-FFF2-40B4-BE49-F238E27FC236}">
                <a16:creationId xmlns:a16="http://schemas.microsoft.com/office/drawing/2014/main" id="{AF8F4B7E-D49A-A6DE-C99A-54F502EB640F}"/>
              </a:ext>
            </a:extLst>
          </p:cNvPr>
          <p:cNvPicPr>
            <a:picLocks noChangeAspect="1"/>
          </p:cNvPicPr>
          <p:nvPr/>
        </p:nvPicPr>
        <p:blipFill>
          <a:blip r:embed="rId3"/>
          <a:srcRect/>
          <a:stretch>
            <a:fillRect/>
          </a:stretch>
        </p:blipFill>
        <p:spPr>
          <a:xfrm>
            <a:off x="8481919" y="5206995"/>
            <a:ext cx="3710077" cy="1651004"/>
          </a:xfrm>
          <a:prstGeom prst="rect">
            <a:avLst/>
          </a:prstGeom>
          <a:noFill/>
          <a:ln cap="flat">
            <a:noFill/>
          </a:ln>
        </p:spPr>
      </p:pic>
      <p:sp>
        <p:nvSpPr>
          <p:cNvPr id="6" name="Rectangle 7">
            <a:extLst>
              <a:ext uri="{FF2B5EF4-FFF2-40B4-BE49-F238E27FC236}">
                <a16:creationId xmlns:a16="http://schemas.microsoft.com/office/drawing/2014/main" id="{3721A106-9CB0-7A38-CBDF-E8C8960B693F}"/>
              </a:ext>
            </a:extLst>
          </p:cNvPr>
          <p:cNvSpPr/>
          <p:nvPr/>
        </p:nvSpPr>
        <p:spPr>
          <a:xfrm>
            <a:off x="0" y="6225628"/>
            <a:ext cx="2025652" cy="632371"/>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Tree>
    <p:extLst>
      <p:ext uri="{BB962C8B-B14F-4D97-AF65-F5344CB8AC3E}">
        <p14:creationId xmlns:p14="http://schemas.microsoft.com/office/powerpoint/2010/main" val="2490931677"/>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atement_01">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A953CDB-EFEC-EB17-6B6A-8B7FA14B8F01}"/>
              </a:ext>
            </a:extLst>
          </p:cNvPr>
          <p:cNvSpPr txBox="1">
            <a:spLocks noGrp="1"/>
          </p:cNvSpPr>
          <p:nvPr>
            <p:ph type="body" idx="4294967295"/>
          </p:nvPr>
        </p:nvSpPr>
        <p:spPr>
          <a:xfrm>
            <a:off x="1614793" y="1407407"/>
            <a:ext cx="8962418" cy="4053599"/>
          </a:xfrm>
        </p:spPr>
        <p:txBody>
          <a:bodyPr anchor="ctr" anchorCtr="1">
            <a:noAutofit/>
          </a:bodyPr>
          <a:lstStyle>
            <a:lvl1pPr marL="0" indent="0" algn="ctr">
              <a:buNone/>
              <a:defRPr sz="2000">
                <a:solidFill>
                  <a:srgbClr val="007EC3"/>
                </a:solidFill>
              </a:defRPr>
            </a:lvl1pPr>
          </a:lstStyle>
          <a:p>
            <a:pPr lvl="0"/>
            <a:r>
              <a:rPr lang="en-US"/>
              <a:t>Insert statement text here. It can be a simple sentence or a </a:t>
            </a:r>
            <a:br>
              <a:rPr lang="en-US"/>
            </a:br>
            <a:r>
              <a:rPr lang="en-US"/>
              <a:t>short three or four line paragraph. </a:t>
            </a:r>
            <a:br>
              <a:rPr lang="en-US"/>
            </a:br>
            <a:r>
              <a:rPr lang="en-US"/>
              <a:t>If you need to add a title, type it above your statement and </a:t>
            </a:r>
            <a:br>
              <a:rPr lang="en-US"/>
            </a:br>
            <a:r>
              <a:rPr lang="en-US"/>
              <a:t>set font size to 28pt. – do not boldface the title.</a:t>
            </a:r>
          </a:p>
        </p:txBody>
      </p:sp>
      <p:pic>
        <p:nvPicPr>
          <p:cNvPr id="3" name="Graphic 1">
            <a:extLst>
              <a:ext uri="{FF2B5EF4-FFF2-40B4-BE49-F238E27FC236}">
                <a16:creationId xmlns:a16="http://schemas.microsoft.com/office/drawing/2014/main" id="{F3A5C074-E0A8-0ADA-7668-6932E69FE7E1}"/>
              </a:ext>
            </a:extLst>
          </p:cNvPr>
          <p:cNvPicPr>
            <a:picLocks noChangeAspect="1"/>
          </p:cNvPicPr>
          <p:nvPr/>
        </p:nvPicPr>
        <p:blipFill>
          <a:blip r:embed="rId2"/>
          <a:srcRect/>
          <a:stretch>
            <a:fillRect/>
          </a:stretch>
        </p:blipFill>
        <p:spPr>
          <a:xfrm>
            <a:off x="5422392" y="-669349"/>
            <a:ext cx="1347212" cy="1347212"/>
          </a:xfrm>
          <a:prstGeom prst="rect">
            <a:avLst/>
          </a:prstGeom>
          <a:noFill/>
          <a:ln cap="flat">
            <a:noFill/>
          </a:ln>
        </p:spPr>
      </p:pic>
    </p:spTree>
    <p:extLst>
      <p:ext uri="{BB962C8B-B14F-4D97-AF65-F5344CB8AC3E}">
        <p14:creationId xmlns:p14="http://schemas.microsoft.com/office/powerpoint/2010/main" val="4270206412"/>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atement_02">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4B54F3E-F15B-D585-63C2-E4AB311EB22D}"/>
              </a:ext>
            </a:extLst>
          </p:cNvPr>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3" name="Rectangle 1">
            <a:extLst>
              <a:ext uri="{FF2B5EF4-FFF2-40B4-BE49-F238E27FC236}">
                <a16:creationId xmlns:a16="http://schemas.microsoft.com/office/drawing/2014/main" id="{9CDCFDD3-FD21-EF10-CD33-0772B6E75C8F}"/>
              </a:ext>
            </a:extLst>
          </p:cNvPr>
          <p:cNvSpPr/>
          <p:nvPr/>
        </p:nvSpPr>
        <p:spPr>
          <a:xfrm>
            <a:off x="0" y="260347"/>
            <a:ext cx="11891964" cy="630079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4" name="Rectangle 6">
            <a:extLst>
              <a:ext uri="{FF2B5EF4-FFF2-40B4-BE49-F238E27FC236}">
                <a16:creationId xmlns:a16="http://schemas.microsoft.com/office/drawing/2014/main" id="{63C715E7-F25E-9A36-4E13-B17841B89236}"/>
              </a:ext>
            </a:extLst>
          </p:cNvPr>
          <p:cNvSpPr/>
          <p:nvPr/>
        </p:nvSpPr>
        <p:spPr>
          <a:xfrm>
            <a:off x="0" y="0"/>
            <a:ext cx="12191996" cy="6858000"/>
          </a:xfrm>
          <a:prstGeom prst="rect">
            <a:avLst/>
          </a:prstGeom>
          <a:solidFill>
            <a:srgbClr val="00A9E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pic>
        <p:nvPicPr>
          <p:cNvPr id="5" name="Graphic 1">
            <a:extLst>
              <a:ext uri="{FF2B5EF4-FFF2-40B4-BE49-F238E27FC236}">
                <a16:creationId xmlns:a16="http://schemas.microsoft.com/office/drawing/2014/main" id="{43189BDD-D68C-1C9F-D961-5838CB2A5277}"/>
              </a:ext>
            </a:extLst>
          </p:cNvPr>
          <p:cNvPicPr>
            <a:picLocks noChangeAspect="1"/>
          </p:cNvPicPr>
          <p:nvPr/>
        </p:nvPicPr>
        <p:blipFill>
          <a:blip r:embed="rId2"/>
          <a:srcRect/>
          <a:stretch>
            <a:fillRect/>
          </a:stretch>
        </p:blipFill>
        <p:spPr>
          <a:xfrm>
            <a:off x="5422392" y="-669349"/>
            <a:ext cx="1347212" cy="1347212"/>
          </a:xfrm>
          <a:prstGeom prst="rect">
            <a:avLst/>
          </a:prstGeom>
          <a:noFill/>
          <a:ln cap="flat">
            <a:noFill/>
          </a:ln>
        </p:spPr>
      </p:pic>
      <p:sp>
        <p:nvSpPr>
          <p:cNvPr id="6" name="Text Placeholder 5">
            <a:extLst>
              <a:ext uri="{FF2B5EF4-FFF2-40B4-BE49-F238E27FC236}">
                <a16:creationId xmlns:a16="http://schemas.microsoft.com/office/drawing/2014/main" id="{0F03B3B1-DA59-8543-3848-F47A4F87D8B9}"/>
              </a:ext>
            </a:extLst>
          </p:cNvPr>
          <p:cNvSpPr txBox="1">
            <a:spLocks noGrp="1"/>
          </p:cNvSpPr>
          <p:nvPr>
            <p:ph type="body" idx="4294967295"/>
          </p:nvPr>
        </p:nvSpPr>
        <p:spPr>
          <a:xfrm>
            <a:off x="1614793" y="1407407"/>
            <a:ext cx="8962418" cy="4053599"/>
          </a:xfrm>
        </p:spPr>
        <p:txBody>
          <a:bodyPr anchor="ctr" anchorCtr="1">
            <a:noAutofit/>
          </a:bodyPr>
          <a:lstStyle>
            <a:lvl1pPr marL="0" indent="0" algn="ctr">
              <a:buNone/>
              <a:defRPr sz="2000">
                <a:solidFill>
                  <a:srgbClr val="FFFFFF"/>
                </a:solidFill>
              </a:defRPr>
            </a:lvl1pPr>
          </a:lstStyle>
          <a:p>
            <a:pPr lvl="0"/>
            <a:r>
              <a:rPr lang="en-US"/>
              <a:t>Insert statement text here. It can be a simple sentence or a </a:t>
            </a:r>
            <a:br>
              <a:rPr lang="en-US"/>
            </a:br>
            <a:r>
              <a:rPr lang="en-US"/>
              <a:t>short three or four line paragraph. </a:t>
            </a:r>
            <a:br>
              <a:rPr lang="en-US"/>
            </a:br>
            <a:r>
              <a:rPr lang="en-US"/>
              <a:t>If you need to add a title, type it above your statement and </a:t>
            </a:r>
            <a:br>
              <a:rPr lang="en-US"/>
            </a:br>
            <a:r>
              <a:rPr lang="en-US"/>
              <a:t>set font size to 28pt. – do not boldface the title.</a:t>
            </a:r>
          </a:p>
        </p:txBody>
      </p:sp>
    </p:spTree>
    <p:extLst>
      <p:ext uri="{BB962C8B-B14F-4D97-AF65-F5344CB8AC3E}">
        <p14:creationId xmlns:p14="http://schemas.microsoft.com/office/powerpoint/2010/main" val="3725799290"/>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0F5257-4F5C-121C-5D84-DC9F22B49F3B}"/>
              </a:ext>
            </a:extLst>
          </p:cNvPr>
          <p:cNvSpPr txBox="1">
            <a:spLocks noGrp="1"/>
          </p:cNvSpPr>
          <p:nvPr>
            <p:ph type="sldNum" sz="quarter" idx="8"/>
          </p:nvPr>
        </p:nvSpPr>
        <p:spPr/>
        <p:txBody>
          <a:bodyPr/>
          <a:lstStyle>
            <a:lvl1pPr>
              <a:defRPr/>
            </a:lvl1pPr>
          </a:lstStyle>
          <a:p>
            <a:pPr lvl="0"/>
            <a:fld id="{124FC2C7-A25D-7146-AC69-DDAF46800500}" type="slidenum">
              <a:t>‹#›</a:t>
            </a:fld>
            <a:endParaRPr lang="en-US"/>
          </a:p>
        </p:txBody>
      </p:sp>
    </p:spTree>
    <p:extLst>
      <p:ext uri="{BB962C8B-B14F-4D97-AF65-F5344CB8AC3E}">
        <p14:creationId xmlns:p14="http://schemas.microsoft.com/office/powerpoint/2010/main" val="302851199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01_Public">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8C1D0B91-951E-38CF-F528-7A5ED9474EA7}"/>
              </a:ext>
            </a:extLst>
          </p:cNvPr>
          <p:cNvPicPr>
            <a:picLocks noChangeAspect="1"/>
          </p:cNvPicPr>
          <p:nvPr/>
        </p:nvPicPr>
        <p:blipFill>
          <a:blip r:embed="rId2"/>
          <a:srcRect/>
          <a:stretch>
            <a:fillRect/>
          </a:stretch>
        </p:blipFill>
        <p:spPr>
          <a:xfrm>
            <a:off x="6522643" y="0"/>
            <a:ext cx="5673440" cy="6858000"/>
          </a:xfrm>
          <a:prstGeom prst="rect">
            <a:avLst/>
          </a:prstGeom>
          <a:noFill/>
          <a:ln cap="flat">
            <a:noFill/>
          </a:ln>
        </p:spPr>
      </p:pic>
      <p:sp>
        <p:nvSpPr>
          <p:cNvPr id="3" name="Text Placeholder 18">
            <a:extLst>
              <a:ext uri="{FF2B5EF4-FFF2-40B4-BE49-F238E27FC236}">
                <a16:creationId xmlns:a16="http://schemas.microsoft.com/office/drawing/2014/main" id="{DEF24BC5-AECC-E089-3C61-514801D12A42}"/>
              </a:ext>
            </a:extLst>
          </p:cNvPr>
          <p:cNvSpPr txBox="1">
            <a:spLocks noGrp="1"/>
          </p:cNvSpPr>
          <p:nvPr>
            <p:ph type="body" idx="4294967295"/>
          </p:nvPr>
        </p:nvSpPr>
        <p:spPr>
          <a:xfrm>
            <a:off x="7383761" y="3854516"/>
            <a:ext cx="4487408" cy="369335"/>
          </a:xfrm>
        </p:spPr>
        <p:txBody>
          <a:bodyPr>
            <a:noAutofit/>
          </a:bodyPr>
          <a:lstStyle>
            <a:lvl1pPr marL="0" indent="0">
              <a:buNone/>
              <a:defRPr>
                <a:solidFill>
                  <a:srgbClr val="FFFFFF"/>
                </a:solidFill>
              </a:defRPr>
            </a:lvl1pPr>
          </a:lstStyle>
          <a:p>
            <a:pPr lvl="0"/>
            <a:r>
              <a:rPr lang="en-US"/>
              <a:t>Click to edit Optional Subtitle</a:t>
            </a:r>
          </a:p>
        </p:txBody>
      </p:sp>
      <p:cxnSp>
        <p:nvCxnSpPr>
          <p:cNvPr id="4" name="Straight Connector 8">
            <a:extLst>
              <a:ext uri="{FF2B5EF4-FFF2-40B4-BE49-F238E27FC236}">
                <a16:creationId xmlns:a16="http://schemas.microsoft.com/office/drawing/2014/main" id="{C40BDD23-CFA1-9CB7-0009-B8B62A25AE3B}"/>
              </a:ext>
            </a:extLst>
          </p:cNvPr>
          <p:cNvCxnSpPr/>
          <p:nvPr/>
        </p:nvCxnSpPr>
        <p:spPr>
          <a:xfrm>
            <a:off x="7500612" y="3685900"/>
            <a:ext cx="1388627" cy="0"/>
          </a:xfrm>
          <a:prstGeom prst="straightConnector1">
            <a:avLst/>
          </a:prstGeom>
          <a:noFill/>
          <a:ln w="19046" cap="flat">
            <a:solidFill>
              <a:srgbClr val="FED34C"/>
            </a:solidFill>
            <a:prstDash val="solid"/>
            <a:miter/>
          </a:ln>
        </p:spPr>
      </p:cxnSp>
      <p:sp>
        <p:nvSpPr>
          <p:cNvPr id="5" name="Text Placeholder 12">
            <a:extLst>
              <a:ext uri="{FF2B5EF4-FFF2-40B4-BE49-F238E27FC236}">
                <a16:creationId xmlns:a16="http://schemas.microsoft.com/office/drawing/2014/main" id="{DF26A78C-9AB4-FBA6-CDC5-A6CB70538596}"/>
              </a:ext>
            </a:extLst>
          </p:cNvPr>
          <p:cNvSpPr txBox="1">
            <a:spLocks noGrp="1"/>
          </p:cNvSpPr>
          <p:nvPr>
            <p:ph type="body" idx="4294967295"/>
          </p:nvPr>
        </p:nvSpPr>
        <p:spPr>
          <a:xfrm>
            <a:off x="7383761" y="1390518"/>
            <a:ext cx="4487399" cy="2192200"/>
          </a:xfrm>
        </p:spPr>
        <p:txBody>
          <a:bodyPr anchor="b">
            <a:noAutofit/>
          </a:bodyPr>
          <a:lstStyle>
            <a:lvl1pPr marL="0" indent="0">
              <a:buNone/>
              <a:defRPr sz="3600" spc="-50">
                <a:solidFill>
                  <a:srgbClr val="FFFFFF"/>
                </a:solidFill>
                <a:latin typeface="Aptos SemiBold" pitchFamily="34"/>
              </a:defRPr>
            </a:lvl1pPr>
          </a:lstStyle>
          <a:p>
            <a:pPr lvl="0"/>
            <a:r>
              <a:rPr lang="en-US"/>
              <a:t>Click to Edit Title</a:t>
            </a:r>
          </a:p>
        </p:txBody>
      </p:sp>
      <p:pic>
        <p:nvPicPr>
          <p:cNvPr id="6" name="Picture 4">
            <a:extLst>
              <a:ext uri="{FF2B5EF4-FFF2-40B4-BE49-F238E27FC236}">
                <a16:creationId xmlns:a16="http://schemas.microsoft.com/office/drawing/2014/main" id="{01396058-8DA4-686D-2B51-C14F605EA35A}"/>
              </a:ext>
            </a:extLst>
          </p:cNvPr>
          <p:cNvPicPr>
            <a:picLocks noChangeAspect="1"/>
          </p:cNvPicPr>
          <p:nvPr/>
        </p:nvPicPr>
        <p:blipFill>
          <a:blip r:embed="rId3"/>
          <a:srcRect/>
          <a:stretch>
            <a:fillRect/>
          </a:stretch>
        </p:blipFill>
        <p:spPr>
          <a:xfrm>
            <a:off x="9855394" y="5309911"/>
            <a:ext cx="1866509" cy="1065157"/>
          </a:xfrm>
          <a:prstGeom prst="rect">
            <a:avLst/>
          </a:prstGeom>
          <a:noFill/>
          <a:ln cap="flat">
            <a:noFill/>
          </a:ln>
        </p:spPr>
      </p:pic>
      <p:sp>
        <p:nvSpPr>
          <p:cNvPr id="7" name="TextBox 1">
            <a:extLst>
              <a:ext uri="{FF2B5EF4-FFF2-40B4-BE49-F238E27FC236}">
                <a16:creationId xmlns:a16="http://schemas.microsoft.com/office/drawing/2014/main" id="{C62ED238-7B6B-B050-1A35-29AA8B2EB7D6}"/>
              </a:ext>
            </a:extLst>
          </p:cNvPr>
          <p:cNvSpPr txBox="1"/>
          <p:nvPr/>
        </p:nvSpPr>
        <p:spPr>
          <a:xfrm>
            <a:off x="8238433" y="366427"/>
            <a:ext cx="3632737" cy="276999"/>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ED34C"/>
                </a:solidFill>
                <a:uFillTx/>
                <a:latin typeface="Aptos SemiBold" pitchFamily="34"/>
                <a:cs typeface="Segoe UI" pitchFamily="34"/>
              </a:rPr>
              <a:t>PUBLIC SECTOR</a:t>
            </a:r>
          </a:p>
        </p:txBody>
      </p:sp>
      <p:sp>
        <p:nvSpPr>
          <p:cNvPr id="8" name="Rectangle: Rounded Corners 3">
            <a:extLst>
              <a:ext uri="{FF2B5EF4-FFF2-40B4-BE49-F238E27FC236}">
                <a16:creationId xmlns:a16="http://schemas.microsoft.com/office/drawing/2014/main" id="{2E97CBA7-2E28-3AFD-53A3-0D6E19C34861}"/>
              </a:ext>
            </a:extLst>
          </p:cNvPr>
          <p:cNvSpPr/>
          <p:nvPr/>
        </p:nvSpPr>
        <p:spPr>
          <a:xfrm>
            <a:off x="284296" y="6436973"/>
            <a:ext cx="2032089" cy="173690"/>
          </a:xfrm>
          <a:custGeom>
            <a:avLst>
              <a:gd name="f0" fmla="val 328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F7F7F">
              <a:alpha val="60000"/>
            </a:srgbClr>
          </a:solidFill>
          <a:ln w="6345" cap="flat">
            <a:solidFill>
              <a:srgbClr val="FED34C"/>
            </a:solidFill>
            <a:prstDash val="solid"/>
            <a:miter/>
          </a:ln>
        </p:spPr>
        <p:txBody>
          <a:bodyPr vert="horz" wrap="square" lIns="45720" tIns="45720" rIns="4572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ptos"/>
              </a:rPr>
              <a:t>Briarcliff Manor Union Free School District</a:t>
            </a:r>
          </a:p>
        </p:txBody>
      </p:sp>
    </p:spTree>
    <p:extLst>
      <p:ext uri="{BB962C8B-B14F-4D97-AF65-F5344CB8AC3E}">
        <p14:creationId xmlns:p14="http://schemas.microsoft.com/office/powerpoint/2010/main" val="4173891328"/>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 Subtitle Only">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2C76B56-EC2C-C794-7243-CE90EE0D705E}"/>
              </a:ext>
            </a:extLst>
          </p:cNvPr>
          <p:cNvSpPr txBox="1">
            <a:spLocks noGrp="1"/>
          </p:cNvSpPr>
          <p:nvPr>
            <p:ph type="sldNum" sz="quarter" idx="8"/>
          </p:nvPr>
        </p:nvSpPr>
        <p:spPr/>
        <p:txBody>
          <a:bodyPr/>
          <a:lstStyle>
            <a:lvl1pPr>
              <a:defRPr/>
            </a:lvl1pPr>
          </a:lstStyle>
          <a:p>
            <a:pPr lvl="0"/>
            <a:fld id="{08202ACE-56E6-7D4D-83CF-06740838F461}" type="slidenum">
              <a:t>‹#›</a:t>
            </a:fld>
            <a:endParaRPr lang="en-US"/>
          </a:p>
        </p:txBody>
      </p:sp>
      <p:sp>
        <p:nvSpPr>
          <p:cNvPr id="3" name="Text Placeholder 2">
            <a:extLst>
              <a:ext uri="{FF2B5EF4-FFF2-40B4-BE49-F238E27FC236}">
                <a16:creationId xmlns:a16="http://schemas.microsoft.com/office/drawing/2014/main" id="{0D1DDEFD-D91F-343D-A219-09107395E8EB}"/>
              </a:ext>
            </a:extLst>
          </p:cNvPr>
          <p:cNvSpPr txBox="1">
            <a:spLocks noGrp="1"/>
          </p:cNvSpPr>
          <p:nvPr>
            <p:ph type="body" idx="4294967295"/>
          </p:nvPr>
        </p:nvSpPr>
        <p:spPr>
          <a:xfrm>
            <a:off x="371475" y="861355"/>
            <a:ext cx="11520489" cy="457200"/>
          </a:xfrm>
        </p:spPr>
        <p:txBody>
          <a:bodyPr/>
          <a:lstStyle>
            <a:lvl1pPr marL="0" indent="0">
              <a:buNone/>
              <a:defRPr sz="2400">
                <a:solidFill>
                  <a:srgbClr val="00549E"/>
                </a:solidFill>
              </a:defRPr>
            </a:lvl1pPr>
          </a:lstStyle>
          <a:p>
            <a:pPr lvl="0"/>
            <a:r>
              <a:rPr lang="en-US"/>
              <a:t>Click to edit Subtitle</a:t>
            </a:r>
          </a:p>
        </p:txBody>
      </p:sp>
    </p:spTree>
    <p:extLst>
      <p:ext uri="{BB962C8B-B14F-4D97-AF65-F5344CB8AC3E}">
        <p14:creationId xmlns:p14="http://schemas.microsoft.com/office/powerpoint/2010/main" val="56744741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82581CF-39B6-57F5-220B-7C709647511F}"/>
              </a:ext>
            </a:extLst>
          </p:cNvPr>
          <p:cNvSpPr txBox="1">
            <a:spLocks noGrp="1"/>
          </p:cNvSpPr>
          <p:nvPr>
            <p:ph type="sldNum" sz="quarter" idx="8"/>
          </p:nvPr>
        </p:nvSpPr>
        <p:spPr/>
        <p:txBody>
          <a:bodyPr/>
          <a:lstStyle>
            <a:lvl1pPr>
              <a:defRPr/>
            </a:lvl1pPr>
          </a:lstStyle>
          <a:p>
            <a:pPr lvl="0"/>
            <a:fld id="{1820EEE1-94D8-3E48-8254-AD8EA48E21B2}" type="slidenum">
              <a:t>‹#›</a:t>
            </a:fld>
            <a:endParaRPr lang="en-US"/>
          </a:p>
        </p:txBody>
      </p:sp>
      <p:sp>
        <p:nvSpPr>
          <p:cNvPr id="3" name="Content Placeholder 2">
            <a:extLst>
              <a:ext uri="{FF2B5EF4-FFF2-40B4-BE49-F238E27FC236}">
                <a16:creationId xmlns:a16="http://schemas.microsoft.com/office/drawing/2014/main" id="{B4280FE9-239F-B3C6-1E6B-14FAE7E08F79}"/>
              </a:ext>
            </a:extLst>
          </p:cNvPr>
          <p:cNvSpPr txBox="1">
            <a:spLocks noGrp="1"/>
          </p:cNvSpPr>
          <p:nvPr>
            <p:ph idx="4294967295"/>
          </p:nvPr>
        </p:nvSpPr>
        <p:spPr>
          <a:xfrm>
            <a:off x="371475" y="1327288"/>
            <a:ext cx="10290337" cy="487348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937880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 Subtitle + Conten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34BFB17-948B-3360-9725-F5F73CF1490B}"/>
              </a:ext>
            </a:extLst>
          </p:cNvPr>
          <p:cNvSpPr txBox="1">
            <a:spLocks noGrp="1"/>
          </p:cNvSpPr>
          <p:nvPr>
            <p:ph idx="4294967295"/>
          </p:nvPr>
        </p:nvSpPr>
        <p:spPr>
          <a:xfrm>
            <a:off x="371475" y="1611630"/>
            <a:ext cx="10294982" cy="439419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191ABA20-3B63-F3CE-443F-298DD4190779}"/>
              </a:ext>
            </a:extLst>
          </p:cNvPr>
          <p:cNvSpPr txBox="1">
            <a:spLocks noGrp="1"/>
          </p:cNvSpPr>
          <p:nvPr>
            <p:ph type="sldNum" sz="quarter" idx="8"/>
          </p:nvPr>
        </p:nvSpPr>
        <p:spPr/>
        <p:txBody>
          <a:bodyPr/>
          <a:lstStyle>
            <a:lvl1pPr>
              <a:defRPr/>
            </a:lvl1pPr>
          </a:lstStyle>
          <a:p>
            <a:pPr lvl="0"/>
            <a:fld id="{549EBE46-80B6-C047-AA82-A4047C23CCCD}" type="slidenum">
              <a:t>‹#›</a:t>
            </a:fld>
            <a:endParaRPr lang="en-US"/>
          </a:p>
        </p:txBody>
      </p:sp>
      <p:sp>
        <p:nvSpPr>
          <p:cNvPr id="4" name="Text Placeholder 2">
            <a:extLst>
              <a:ext uri="{FF2B5EF4-FFF2-40B4-BE49-F238E27FC236}">
                <a16:creationId xmlns:a16="http://schemas.microsoft.com/office/drawing/2014/main" id="{898E3492-6717-DE1A-5B19-92A1691FDD0F}"/>
              </a:ext>
            </a:extLst>
          </p:cNvPr>
          <p:cNvSpPr txBox="1">
            <a:spLocks noGrp="1"/>
          </p:cNvSpPr>
          <p:nvPr>
            <p:ph type="body" idx="4294967295"/>
          </p:nvPr>
        </p:nvSpPr>
        <p:spPr>
          <a:xfrm>
            <a:off x="371475" y="858200"/>
            <a:ext cx="11520489" cy="457200"/>
          </a:xfrm>
        </p:spPr>
        <p:txBody>
          <a:bodyPr/>
          <a:lstStyle>
            <a:lvl1pPr marL="0" indent="0">
              <a:buNone/>
              <a:defRPr sz="2400">
                <a:solidFill>
                  <a:srgbClr val="00549E"/>
                </a:solidFill>
              </a:defRPr>
            </a:lvl1pPr>
          </a:lstStyle>
          <a:p>
            <a:pPr lvl="0"/>
            <a:r>
              <a:rPr lang="en-US"/>
              <a:t>Click to edit Subtitle</a:t>
            </a:r>
          </a:p>
        </p:txBody>
      </p:sp>
    </p:spTree>
    <p:extLst>
      <p:ext uri="{BB962C8B-B14F-4D97-AF65-F5344CB8AC3E}">
        <p14:creationId xmlns:p14="http://schemas.microsoft.com/office/powerpoint/2010/main" val="3774383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 2 Column">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D5378E8-38F1-2FD0-0DC1-5B601B9D6D85}"/>
              </a:ext>
            </a:extLst>
          </p:cNvPr>
          <p:cNvSpPr txBox="1">
            <a:spLocks noGrp="1"/>
          </p:cNvSpPr>
          <p:nvPr>
            <p:ph idx="4294967295"/>
          </p:nvPr>
        </p:nvSpPr>
        <p:spPr>
          <a:xfrm>
            <a:off x="641351" y="1334219"/>
            <a:ext cx="5137144" cy="48427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7627D08E-0FB7-05F3-9D4C-B33145F88033}"/>
              </a:ext>
            </a:extLst>
          </p:cNvPr>
          <p:cNvSpPr txBox="1">
            <a:spLocks noGrp="1"/>
          </p:cNvSpPr>
          <p:nvPr>
            <p:ph idx="4294967295"/>
          </p:nvPr>
        </p:nvSpPr>
        <p:spPr>
          <a:xfrm>
            <a:off x="6457950" y="1334219"/>
            <a:ext cx="5232388" cy="484274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4">
            <a:extLst>
              <a:ext uri="{FF2B5EF4-FFF2-40B4-BE49-F238E27FC236}">
                <a16:creationId xmlns:a16="http://schemas.microsoft.com/office/drawing/2014/main" id="{606162A4-2B77-90C0-38FF-730164F50EEB}"/>
              </a:ext>
            </a:extLst>
          </p:cNvPr>
          <p:cNvCxnSpPr/>
          <p:nvPr/>
        </p:nvCxnSpPr>
        <p:spPr>
          <a:xfrm>
            <a:off x="6096003" y="1334219"/>
            <a:ext cx="0" cy="4842745"/>
          </a:xfrm>
          <a:prstGeom prst="straightConnector1">
            <a:avLst/>
          </a:prstGeom>
          <a:noFill/>
          <a:ln w="12701" cap="flat">
            <a:solidFill>
              <a:srgbClr val="B51B1F"/>
            </a:solidFill>
            <a:prstDash val="solid"/>
            <a:miter/>
          </a:ln>
        </p:spPr>
      </p:cxnSp>
      <p:sp>
        <p:nvSpPr>
          <p:cNvPr id="5" name="Slide Number Placeholder 5">
            <a:extLst>
              <a:ext uri="{FF2B5EF4-FFF2-40B4-BE49-F238E27FC236}">
                <a16:creationId xmlns:a16="http://schemas.microsoft.com/office/drawing/2014/main" id="{BCA96E1E-AD86-CC38-8F8F-505DF8A349BB}"/>
              </a:ext>
            </a:extLst>
          </p:cNvPr>
          <p:cNvSpPr txBox="1">
            <a:spLocks noGrp="1"/>
          </p:cNvSpPr>
          <p:nvPr>
            <p:ph type="sldNum" sz="quarter" idx="8"/>
          </p:nvPr>
        </p:nvSpPr>
        <p:spPr/>
        <p:txBody>
          <a:bodyPr/>
          <a:lstStyle>
            <a:lvl1pPr>
              <a:defRPr/>
            </a:lvl1pPr>
          </a:lstStyle>
          <a:p>
            <a:pPr lvl="0"/>
            <a:fld id="{0A0CA927-CB68-444E-B6EA-EFF212B99D62}" type="slidenum">
              <a:t>‹#›</a:t>
            </a:fld>
            <a:endParaRPr lang="en-US"/>
          </a:p>
        </p:txBody>
      </p:sp>
      <p:cxnSp>
        <p:nvCxnSpPr>
          <p:cNvPr id="6" name="Straight Connector 5">
            <a:extLst>
              <a:ext uri="{FF2B5EF4-FFF2-40B4-BE49-F238E27FC236}">
                <a16:creationId xmlns:a16="http://schemas.microsoft.com/office/drawing/2014/main" id="{5647CA91-1ABD-D7FD-2B44-DD51C649C026}"/>
              </a:ext>
            </a:extLst>
          </p:cNvPr>
          <p:cNvCxnSpPr/>
          <p:nvPr/>
        </p:nvCxnSpPr>
        <p:spPr>
          <a:xfrm>
            <a:off x="6096003" y="1334219"/>
            <a:ext cx="0" cy="4842745"/>
          </a:xfrm>
          <a:prstGeom prst="straightConnector1">
            <a:avLst/>
          </a:prstGeom>
          <a:noFill/>
          <a:ln w="12701" cap="flat">
            <a:solidFill>
              <a:srgbClr val="B51B1F"/>
            </a:solidFill>
            <a:prstDash val="solid"/>
            <a:miter/>
          </a:ln>
        </p:spPr>
      </p:cxnSp>
    </p:spTree>
    <p:extLst>
      <p:ext uri="{BB962C8B-B14F-4D97-AF65-F5344CB8AC3E}">
        <p14:creationId xmlns:p14="http://schemas.microsoft.com/office/powerpoint/2010/main" val="3565866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 Subtitle + 2 Column">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651D559-C15B-574F-340C-63E0E2E9AB0B}"/>
              </a:ext>
            </a:extLst>
          </p:cNvPr>
          <p:cNvSpPr txBox="1">
            <a:spLocks noGrp="1"/>
          </p:cNvSpPr>
          <p:nvPr>
            <p:ph type="sldNum" sz="quarter" idx="8"/>
          </p:nvPr>
        </p:nvSpPr>
        <p:spPr/>
        <p:txBody>
          <a:bodyPr/>
          <a:lstStyle>
            <a:lvl1pPr>
              <a:defRPr/>
            </a:lvl1pPr>
          </a:lstStyle>
          <a:p>
            <a:pPr lvl="0"/>
            <a:fld id="{2341F0CF-5CEE-8E4B-B867-9045BC30DAB2}" type="slidenum">
              <a:t>‹#›</a:t>
            </a:fld>
            <a:endParaRPr lang="en-US"/>
          </a:p>
        </p:txBody>
      </p:sp>
      <p:cxnSp>
        <p:nvCxnSpPr>
          <p:cNvPr id="3" name="Straight Connector 1">
            <a:extLst>
              <a:ext uri="{FF2B5EF4-FFF2-40B4-BE49-F238E27FC236}">
                <a16:creationId xmlns:a16="http://schemas.microsoft.com/office/drawing/2014/main" id="{5C842D89-B975-346F-1734-AB36247D58E0}"/>
              </a:ext>
            </a:extLst>
          </p:cNvPr>
          <p:cNvCxnSpPr/>
          <p:nvPr/>
        </p:nvCxnSpPr>
        <p:spPr>
          <a:xfrm>
            <a:off x="6096003" y="1334219"/>
            <a:ext cx="0" cy="4842745"/>
          </a:xfrm>
          <a:prstGeom prst="straightConnector1">
            <a:avLst/>
          </a:prstGeom>
          <a:noFill/>
          <a:ln w="12701" cap="flat">
            <a:solidFill>
              <a:srgbClr val="B51B1F"/>
            </a:solidFill>
            <a:prstDash val="solid"/>
            <a:miter/>
          </a:ln>
        </p:spPr>
      </p:cxnSp>
      <p:sp>
        <p:nvSpPr>
          <p:cNvPr id="4" name="Content Placeholder 2">
            <a:extLst>
              <a:ext uri="{FF2B5EF4-FFF2-40B4-BE49-F238E27FC236}">
                <a16:creationId xmlns:a16="http://schemas.microsoft.com/office/drawing/2014/main" id="{6DEED552-936E-E6E7-907A-74C19E94EBEA}"/>
              </a:ext>
            </a:extLst>
          </p:cNvPr>
          <p:cNvSpPr txBox="1">
            <a:spLocks noGrp="1"/>
          </p:cNvSpPr>
          <p:nvPr>
            <p:ph idx="4294967295"/>
          </p:nvPr>
        </p:nvSpPr>
        <p:spPr>
          <a:xfrm>
            <a:off x="641351" y="1909312"/>
            <a:ext cx="5137144" cy="4267651"/>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71116CA5-8FC2-1256-44C0-7537585815B4}"/>
              </a:ext>
            </a:extLst>
          </p:cNvPr>
          <p:cNvSpPr txBox="1">
            <a:spLocks noGrp="1"/>
          </p:cNvSpPr>
          <p:nvPr>
            <p:ph idx="4294967295"/>
          </p:nvPr>
        </p:nvSpPr>
        <p:spPr>
          <a:xfrm>
            <a:off x="6457950" y="1909312"/>
            <a:ext cx="5232397" cy="4267651"/>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B1E72C92-CF7A-4089-2AD3-0965CDB61C78}"/>
              </a:ext>
            </a:extLst>
          </p:cNvPr>
          <p:cNvSpPr txBox="1">
            <a:spLocks noGrp="1"/>
          </p:cNvSpPr>
          <p:nvPr>
            <p:ph type="body" idx="4294967295"/>
          </p:nvPr>
        </p:nvSpPr>
        <p:spPr>
          <a:xfrm>
            <a:off x="641387" y="1334219"/>
            <a:ext cx="5137885" cy="510527"/>
          </a:xfrm>
        </p:spPr>
        <p:txBody>
          <a:bodyPr/>
          <a:lstStyle>
            <a:lvl1pPr marL="0" indent="0">
              <a:buNone/>
              <a:defRPr>
                <a:solidFill>
                  <a:srgbClr val="00497A"/>
                </a:solidFill>
              </a:defRPr>
            </a:lvl1pPr>
          </a:lstStyle>
          <a:p>
            <a:pPr lvl="0"/>
            <a:r>
              <a:rPr lang="en-US"/>
              <a:t>Click to edit Master text styles</a:t>
            </a:r>
          </a:p>
        </p:txBody>
      </p:sp>
      <p:sp>
        <p:nvSpPr>
          <p:cNvPr id="7" name="Text Placeholder 4">
            <a:extLst>
              <a:ext uri="{FF2B5EF4-FFF2-40B4-BE49-F238E27FC236}">
                <a16:creationId xmlns:a16="http://schemas.microsoft.com/office/drawing/2014/main" id="{43F6C362-EDB3-1896-AC2E-6D14A7F2BE73}"/>
              </a:ext>
            </a:extLst>
          </p:cNvPr>
          <p:cNvSpPr txBox="1">
            <a:spLocks noGrp="1"/>
          </p:cNvSpPr>
          <p:nvPr>
            <p:ph type="body" idx="4294967295"/>
          </p:nvPr>
        </p:nvSpPr>
        <p:spPr>
          <a:xfrm>
            <a:off x="6457950" y="1334219"/>
            <a:ext cx="5233147" cy="510527"/>
          </a:xfrm>
        </p:spPr>
        <p:txBody>
          <a:bodyPr/>
          <a:lstStyle>
            <a:lvl1pPr marL="0" indent="0">
              <a:buNone/>
              <a:defRPr>
                <a:solidFill>
                  <a:srgbClr val="00497A"/>
                </a:solidFill>
              </a:defRPr>
            </a:lvl1pPr>
          </a:lstStyle>
          <a:p>
            <a:pPr lvl="0"/>
            <a:r>
              <a:rPr lang="en-US"/>
              <a:t>Click to edit Master text styles</a:t>
            </a:r>
          </a:p>
        </p:txBody>
      </p:sp>
      <p:cxnSp>
        <p:nvCxnSpPr>
          <p:cNvPr id="8" name="Straight Connector 2">
            <a:extLst>
              <a:ext uri="{FF2B5EF4-FFF2-40B4-BE49-F238E27FC236}">
                <a16:creationId xmlns:a16="http://schemas.microsoft.com/office/drawing/2014/main" id="{43585E85-959A-DD5F-FE64-2D22B7B3C57B}"/>
              </a:ext>
            </a:extLst>
          </p:cNvPr>
          <p:cNvCxnSpPr/>
          <p:nvPr/>
        </p:nvCxnSpPr>
        <p:spPr>
          <a:xfrm>
            <a:off x="6096003" y="1334219"/>
            <a:ext cx="0" cy="4842745"/>
          </a:xfrm>
          <a:prstGeom prst="straightConnector1">
            <a:avLst/>
          </a:prstGeom>
          <a:noFill/>
          <a:ln w="12701" cap="flat">
            <a:solidFill>
              <a:srgbClr val="B51B1F"/>
            </a:solidFill>
            <a:prstDash val="solid"/>
            <a:miter/>
          </a:ln>
        </p:spPr>
      </p:cxnSp>
    </p:spTree>
    <p:extLst>
      <p:ext uri="{BB962C8B-B14F-4D97-AF65-F5344CB8AC3E}">
        <p14:creationId xmlns:p14="http://schemas.microsoft.com/office/powerpoint/2010/main" val="45240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 Footer">
    <p:bg>
      <p:bgPr>
        <a:solidFill>
          <a:srgbClr val="FFFFFF">
            <a:alpha val="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05771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alpha val="0"/>
          </a:srgbClr>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3E9490-7C94-1243-0B48-ED67C9A01FFE}"/>
              </a:ext>
            </a:extLst>
          </p:cNvPr>
          <p:cNvSpPr/>
          <p:nvPr/>
        </p:nvSpPr>
        <p:spPr>
          <a:xfrm>
            <a:off x="0" y="6047411"/>
            <a:ext cx="2380969" cy="81058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Tree>
    <p:extLst>
      <p:ext uri="{BB962C8B-B14F-4D97-AF65-F5344CB8AC3E}">
        <p14:creationId xmlns:p14="http://schemas.microsoft.com/office/powerpoint/2010/main" val="5861429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 Contact Dark">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9C7DB478-CB56-0943-FBDC-BBE77B5D747C}"/>
              </a:ext>
            </a:extLst>
          </p:cNvPr>
          <p:cNvSpPr txBox="1">
            <a:spLocks noGrp="1"/>
          </p:cNvSpPr>
          <p:nvPr>
            <p:ph type="body" idx="4294967295"/>
          </p:nvPr>
        </p:nvSpPr>
        <p:spPr>
          <a:xfrm>
            <a:off x="875775" y="3597615"/>
            <a:ext cx="3473970" cy="363538"/>
          </a:xfrm>
        </p:spPr>
        <p:txBody>
          <a:bodyPr/>
          <a:lstStyle>
            <a:lvl1pPr marL="0" indent="0">
              <a:buNone/>
              <a:defRPr sz="1600">
                <a:solidFill>
                  <a:srgbClr val="FFFFFF"/>
                </a:solidFill>
              </a:defRPr>
            </a:lvl1pPr>
          </a:lstStyle>
          <a:p>
            <a:pPr lvl="0"/>
            <a:r>
              <a:rPr lang="en-US"/>
              <a:t>Insert Name</a:t>
            </a:r>
          </a:p>
        </p:txBody>
      </p:sp>
      <p:cxnSp>
        <p:nvCxnSpPr>
          <p:cNvPr id="3" name="Straight Connector 8">
            <a:extLst>
              <a:ext uri="{FF2B5EF4-FFF2-40B4-BE49-F238E27FC236}">
                <a16:creationId xmlns:a16="http://schemas.microsoft.com/office/drawing/2014/main" id="{E7C184E9-83B2-C064-944D-7E228BEC8293}"/>
              </a:ext>
            </a:extLst>
          </p:cNvPr>
          <p:cNvCxnSpPr/>
          <p:nvPr/>
        </p:nvCxnSpPr>
        <p:spPr>
          <a:xfrm>
            <a:off x="992626" y="3168652"/>
            <a:ext cx="1388627" cy="0"/>
          </a:xfrm>
          <a:prstGeom prst="straightConnector1">
            <a:avLst/>
          </a:prstGeom>
          <a:noFill/>
          <a:ln w="19046" cap="flat">
            <a:solidFill>
              <a:srgbClr val="FED34C"/>
            </a:solidFill>
            <a:prstDash val="solid"/>
            <a:miter/>
          </a:ln>
        </p:spPr>
      </p:cxnSp>
      <p:sp>
        <p:nvSpPr>
          <p:cNvPr id="4" name="Text Placeholder 12">
            <a:extLst>
              <a:ext uri="{FF2B5EF4-FFF2-40B4-BE49-F238E27FC236}">
                <a16:creationId xmlns:a16="http://schemas.microsoft.com/office/drawing/2014/main" id="{AF8D7D60-9C5C-C710-39C5-0A29BC021880}"/>
              </a:ext>
            </a:extLst>
          </p:cNvPr>
          <p:cNvSpPr txBox="1">
            <a:spLocks noGrp="1"/>
          </p:cNvSpPr>
          <p:nvPr>
            <p:ph type="body" idx="4294967295"/>
          </p:nvPr>
        </p:nvSpPr>
        <p:spPr>
          <a:xfrm>
            <a:off x="875775" y="1133609"/>
            <a:ext cx="11011680" cy="1763237"/>
          </a:xfrm>
        </p:spPr>
        <p:txBody>
          <a:bodyPr anchor="b">
            <a:noAutofit/>
          </a:bodyPr>
          <a:lstStyle>
            <a:lvl1pPr marL="0" indent="0">
              <a:buNone/>
              <a:defRPr sz="4800">
                <a:solidFill>
                  <a:srgbClr val="FFFFFF"/>
                </a:solidFill>
              </a:defRPr>
            </a:lvl1pPr>
          </a:lstStyle>
          <a:p>
            <a:pPr lvl="0"/>
            <a:r>
              <a:rPr lang="en-US"/>
              <a:t>Thank you.</a:t>
            </a:r>
          </a:p>
        </p:txBody>
      </p:sp>
      <p:sp>
        <p:nvSpPr>
          <p:cNvPr id="5" name="Text Placeholder 18">
            <a:extLst>
              <a:ext uri="{FF2B5EF4-FFF2-40B4-BE49-F238E27FC236}">
                <a16:creationId xmlns:a16="http://schemas.microsoft.com/office/drawing/2014/main" id="{ACB5EE9A-182C-57F5-3546-B806408BE436}"/>
              </a:ext>
            </a:extLst>
          </p:cNvPr>
          <p:cNvSpPr txBox="1">
            <a:spLocks noGrp="1"/>
          </p:cNvSpPr>
          <p:nvPr>
            <p:ph type="body" idx="4294967295"/>
          </p:nvPr>
        </p:nvSpPr>
        <p:spPr>
          <a:xfrm>
            <a:off x="875775" y="3902778"/>
            <a:ext cx="3473970" cy="363538"/>
          </a:xfrm>
        </p:spPr>
        <p:txBody>
          <a:bodyPr/>
          <a:lstStyle>
            <a:lvl1pPr marL="0" indent="0">
              <a:buNone/>
              <a:defRPr sz="1400">
                <a:solidFill>
                  <a:srgbClr val="FFFFFF"/>
                </a:solidFill>
              </a:defRPr>
            </a:lvl1pPr>
          </a:lstStyle>
          <a:p>
            <a:pPr lvl="0"/>
            <a:r>
              <a:rPr lang="en-US"/>
              <a:t>Insert Title</a:t>
            </a:r>
          </a:p>
        </p:txBody>
      </p:sp>
      <p:sp>
        <p:nvSpPr>
          <p:cNvPr id="6" name="Text Placeholder 18">
            <a:extLst>
              <a:ext uri="{FF2B5EF4-FFF2-40B4-BE49-F238E27FC236}">
                <a16:creationId xmlns:a16="http://schemas.microsoft.com/office/drawing/2014/main" id="{8363B95C-BC66-5FA3-DF36-9AB4F4CB0261}"/>
              </a:ext>
            </a:extLst>
          </p:cNvPr>
          <p:cNvSpPr txBox="1">
            <a:spLocks noGrp="1"/>
          </p:cNvSpPr>
          <p:nvPr>
            <p:ph type="body" idx="4294967295"/>
          </p:nvPr>
        </p:nvSpPr>
        <p:spPr>
          <a:xfrm>
            <a:off x="875775" y="4283214"/>
            <a:ext cx="3473970" cy="246229"/>
          </a:xfrm>
        </p:spPr>
        <p:txBody>
          <a:bodyPr>
            <a:noAutofit/>
          </a:bodyPr>
          <a:lstStyle>
            <a:lvl1pPr marL="0" indent="0">
              <a:buNone/>
              <a:defRPr sz="1200">
                <a:solidFill>
                  <a:srgbClr val="FFFFFF"/>
                </a:solidFill>
              </a:defRPr>
            </a:lvl1pPr>
          </a:lstStyle>
          <a:p>
            <a:pPr lvl="0"/>
            <a:r>
              <a:rPr lang="en-US"/>
              <a:t>Insert Phone</a:t>
            </a:r>
          </a:p>
        </p:txBody>
      </p:sp>
      <p:sp>
        <p:nvSpPr>
          <p:cNvPr id="7" name="Text Placeholder 18">
            <a:extLst>
              <a:ext uri="{FF2B5EF4-FFF2-40B4-BE49-F238E27FC236}">
                <a16:creationId xmlns:a16="http://schemas.microsoft.com/office/drawing/2014/main" id="{DCED0D31-3BDA-E727-1E2F-1EAF041344DC}"/>
              </a:ext>
            </a:extLst>
          </p:cNvPr>
          <p:cNvSpPr txBox="1">
            <a:spLocks noGrp="1"/>
          </p:cNvSpPr>
          <p:nvPr>
            <p:ph type="body" idx="4294967295"/>
          </p:nvPr>
        </p:nvSpPr>
        <p:spPr>
          <a:xfrm>
            <a:off x="875775" y="4531711"/>
            <a:ext cx="3473970" cy="246229"/>
          </a:xfrm>
        </p:spPr>
        <p:txBody>
          <a:bodyPr>
            <a:noAutofit/>
          </a:bodyPr>
          <a:lstStyle>
            <a:lvl1pPr marL="0" indent="0">
              <a:buNone/>
              <a:defRPr sz="1200">
                <a:solidFill>
                  <a:srgbClr val="FFFFFF"/>
                </a:solidFill>
              </a:defRPr>
            </a:lvl1pPr>
          </a:lstStyle>
          <a:p>
            <a:pPr lvl="0"/>
            <a:r>
              <a:rPr lang="en-US"/>
              <a:t>Insert Email</a:t>
            </a:r>
          </a:p>
        </p:txBody>
      </p:sp>
      <p:sp>
        <p:nvSpPr>
          <p:cNvPr id="8" name="Text Placeholder 18">
            <a:extLst>
              <a:ext uri="{FF2B5EF4-FFF2-40B4-BE49-F238E27FC236}">
                <a16:creationId xmlns:a16="http://schemas.microsoft.com/office/drawing/2014/main" id="{09B23367-FE39-B899-3188-9BA0F27588FB}"/>
              </a:ext>
            </a:extLst>
          </p:cNvPr>
          <p:cNvSpPr txBox="1">
            <a:spLocks noGrp="1"/>
          </p:cNvSpPr>
          <p:nvPr>
            <p:ph type="body" idx="4294967295"/>
          </p:nvPr>
        </p:nvSpPr>
        <p:spPr>
          <a:xfrm>
            <a:off x="4654030" y="3597615"/>
            <a:ext cx="3473970" cy="363538"/>
          </a:xfrm>
        </p:spPr>
        <p:txBody>
          <a:bodyPr/>
          <a:lstStyle>
            <a:lvl1pPr marL="0" indent="0">
              <a:buNone/>
              <a:defRPr sz="1600">
                <a:solidFill>
                  <a:srgbClr val="FFFFFF"/>
                </a:solidFill>
              </a:defRPr>
            </a:lvl1pPr>
          </a:lstStyle>
          <a:p>
            <a:pPr lvl="0"/>
            <a:r>
              <a:rPr lang="en-US"/>
              <a:t>Insert Name</a:t>
            </a:r>
          </a:p>
        </p:txBody>
      </p:sp>
      <p:sp>
        <p:nvSpPr>
          <p:cNvPr id="9" name="Text Placeholder 18">
            <a:extLst>
              <a:ext uri="{FF2B5EF4-FFF2-40B4-BE49-F238E27FC236}">
                <a16:creationId xmlns:a16="http://schemas.microsoft.com/office/drawing/2014/main" id="{671D69DB-B52D-6726-23AE-284AA5FDCEBB}"/>
              </a:ext>
            </a:extLst>
          </p:cNvPr>
          <p:cNvSpPr txBox="1">
            <a:spLocks noGrp="1"/>
          </p:cNvSpPr>
          <p:nvPr>
            <p:ph type="body" idx="4294967295"/>
          </p:nvPr>
        </p:nvSpPr>
        <p:spPr>
          <a:xfrm>
            <a:off x="4654030" y="3902778"/>
            <a:ext cx="3473970" cy="363538"/>
          </a:xfrm>
        </p:spPr>
        <p:txBody>
          <a:bodyPr/>
          <a:lstStyle>
            <a:lvl1pPr marL="0" indent="0">
              <a:buNone/>
              <a:defRPr sz="1400">
                <a:solidFill>
                  <a:srgbClr val="FFFFFF"/>
                </a:solidFill>
              </a:defRPr>
            </a:lvl1pPr>
          </a:lstStyle>
          <a:p>
            <a:pPr lvl="0"/>
            <a:r>
              <a:rPr lang="en-US"/>
              <a:t>Insert Title</a:t>
            </a:r>
          </a:p>
        </p:txBody>
      </p:sp>
      <p:sp>
        <p:nvSpPr>
          <p:cNvPr id="10" name="Text Placeholder 18">
            <a:extLst>
              <a:ext uri="{FF2B5EF4-FFF2-40B4-BE49-F238E27FC236}">
                <a16:creationId xmlns:a16="http://schemas.microsoft.com/office/drawing/2014/main" id="{0B4305EE-A1DC-C33E-1712-150696C41AC1}"/>
              </a:ext>
            </a:extLst>
          </p:cNvPr>
          <p:cNvSpPr txBox="1">
            <a:spLocks noGrp="1"/>
          </p:cNvSpPr>
          <p:nvPr>
            <p:ph type="body" idx="4294967295"/>
          </p:nvPr>
        </p:nvSpPr>
        <p:spPr>
          <a:xfrm>
            <a:off x="4654030" y="4283214"/>
            <a:ext cx="3473970" cy="246229"/>
          </a:xfrm>
        </p:spPr>
        <p:txBody>
          <a:bodyPr>
            <a:noAutofit/>
          </a:bodyPr>
          <a:lstStyle>
            <a:lvl1pPr marL="0" indent="0">
              <a:buNone/>
              <a:defRPr sz="1200">
                <a:solidFill>
                  <a:srgbClr val="FFFFFF"/>
                </a:solidFill>
              </a:defRPr>
            </a:lvl1pPr>
          </a:lstStyle>
          <a:p>
            <a:pPr lvl="0"/>
            <a:r>
              <a:rPr lang="en-US"/>
              <a:t>Insert Phone</a:t>
            </a:r>
          </a:p>
        </p:txBody>
      </p:sp>
      <p:sp>
        <p:nvSpPr>
          <p:cNvPr id="11" name="Text Placeholder 18">
            <a:extLst>
              <a:ext uri="{FF2B5EF4-FFF2-40B4-BE49-F238E27FC236}">
                <a16:creationId xmlns:a16="http://schemas.microsoft.com/office/drawing/2014/main" id="{B6B99F59-7AB5-6EC3-FDF2-E414183877B0}"/>
              </a:ext>
            </a:extLst>
          </p:cNvPr>
          <p:cNvSpPr txBox="1">
            <a:spLocks noGrp="1"/>
          </p:cNvSpPr>
          <p:nvPr>
            <p:ph type="body" idx="4294967295"/>
          </p:nvPr>
        </p:nvSpPr>
        <p:spPr>
          <a:xfrm>
            <a:off x="4654030" y="4531711"/>
            <a:ext cx="3473970" cy="246229"/>
          </a:xfrm>
        </p:spPr>
        <p:txBody>
          <a:bodyPr>
            <a:noAutofit/>
          </a:bodyPr>
          <a:lstStyle>
            <a:lvl1pPr marL="0" indent="0">
              <a:buNone/>
              <a:defRPr sz="1200">
                <a:solidFill>
                  <a:srgbClr val="FFFFFF"/>
                </a:solidFill>
              </a:defRPr>
            </a:lvl1pPr>
          </a:lstStyle>
          <a:p>
            <a:pPr lvl="0"/>
            <a:r>
              <a:rPr lang="en-US"/>
              <a:t>Insert Email</a:t>
            </a:r>
          </a:p>
        </p:txBody>
      </p:sp>
      <p:sp>
        <p:nvSpPr>
          <p:cNvPr id="12" name="Text Placeholder 18">
            <a:extLst>
              <a:ext uri="{FF2B5EF4-FFF2-40B4-BE49-F238E27FC236}">
                <a16:creationId xmlns:a16="http://schemas.microsoft.com/office/drawing/2014/main" id="{4FEBBE8F-FC96-EB85-FABD-AD8724657EC8}"/>
              </a:ext>
            </a:extLst>
          </p:cNvPr>
          <p:cNvSpPr txBox="1">
            <a:spLocks noGrp="1"/>
          </p:cNvSpPr>
          <p:nvPr>
            <p:ph type="body" idx="4294967295"/>
          </p:nvPr>
        </p:nvSpPr>
        <p:spPr>
          <a:xfrm>
            <a:off x="8413485" y="3597615"/>
            <a:ext cx="3473970" cy="363538"/>
          </a:xfrm>
        </p:spPr>
        <p:txBody>
          <a:bodyPr/>
          <a:lstStyle>
            <a:lvl1pPr marL="0" indent="0">
              <a:buNone/>
              <a:defRPr sz="1600">
                <a:solidFill>
                  <a:srgbClr val="FFFFFF"/>
                </a:solidFill>
              </a:defRPr>
            </a:lvl1pPr>
          </a:lstStyle>
          <a:p>
            <a:pPr lvl="0"/>
            <a:r>
              <a:rPr lang="en-US"/>
              <a:t>Insert Name</a:t>
            </a:r>
          </a:p>
        </p:txBody>
      </p:sp>
      <p:sp>
        <p:nvSpPr>
          <p:cNvPr id="13" name="Text Placeholder 18">
            <a:extLst>
              <a:ext uri="{FF2B5EF4-FFF2-40B4-BE49-F238E27FC236}">
                <a16:creationId xmlns:a16="http://schemas.microsoft.com/office/drawing/2014/main" id="{6BE9BA52-337F-AAD4-9974-347776B58C84}"/>
              </a:ext>
            </a:extLst>
          </p:cNvPr>
          <p:cNvSpPr txBox="1">
            <a:spLocks noGrp="1"/>
          </p:cNvSpPr>
          <p:nvPr>
            <p:ph type="body" idx="4294967295"/>
          </p:nvPr>
        </p:nvSpPr>
        <p:spPr>
          <a:xfrm>
            <a:off x="8413485" y="3902787"/>
            <a:ext cx="3473970" cy="363538"/>
          </a:xfrm>
        </p:spPr>
        <p:txBody>
          <a:bodyPr/>
          <a:lstStyle>
            <a:lvl1pPr marL="0" indent="0">
              <a:buNone/>
              <a:defRPr sz="1400">
                <a:solidFill>
                  <a:srgbClr val="FFFFFF"/>
                </a:solidFill>
              </a:defRPr>
            </a:lvl1pPr>
          </a:lstStyle>
          <a:p>
            <a:pPr lvl="0"/>
            <a:r>
              <a:rPr lang="en-US"/>
              <a:t>Insert Title</a:t>
            </a:r>
          </a:p>
        </p:txBody>
      </p:sp>
      <p:sp>
        <p:nvSpPr>
          <p:cNvPr id="14" name="Text Placeholder 18">
            <a:extLst>
              <a:ext uri="{FF2B5EF4-FFF2-40B4-BE49-F238E27FC236}">
                <a16:creationId xmlns:a16="http://schemas.microsoft.com/office/drawing/2014/main" id="{74D694CC-CBBC-6FF1-8EB4-0090299012C3}"/>
              </a:ext>
            </a:extLst>
          </p:cNvPr>
          <p:cNvSpPr txBox="1">
            <a:spLocks noGrp="1"/>
          </p:cNvSpPr>
          <p:nvPr>
            <p:ph type="body" idx="4294967295"/>
          </p:nvPr>
        </p:nvSpPr>
        <p:spPr>
          <a:xfrm>
            <a:off x="8413485" y="4283214"/>
            <a:ext cx="3473970" cy="246229"/>
          </a:xfrm>
        </p:spPr>
        <p:txBody>
          <a:bodyPr>
            <a:noAutofit/>
          </a:bodyPr>
          <a:lstStyle>
            <a:lvl1pPr marL="0" indent="0">
              <a:buNone/>
              <a:defRPr sz="1200">
                <a:solidFill>
                  <a:srgbClr val="FFFFFF"/>
                </a:solidFill>
              </a:defRPr>
            </a:lvl1pPr>
          </a:lstStyle>
          <a:p>
            <a:pPr lvl="0"/>
            <a:r>
              <a:rPr lang="en-US"/>
              <a:t>Insert Phone</a:t>
            </a:r>
          </a:p>
        </p:txBody>
      </p:sp>
      <p:sp>
        <p:nvSpPr>
          <p:cNvPr id="15" name="Text Placeholder 18">
            <a:extLst>
              <a:ext uri="{FF2B5EF4-FFF2-40B4-BE49-F238E27FC236}">
                <a16:creationId xmlns:a16="http://schemas.microsoft.com/office/drawing/2014/main" id="{BDE1D504-360F-C9F3-7816-5F292DDD826B}"/>
              </a:ext>
            </a:extLst>
          </p:cNvPr>
          <p:cNvSpPr txBox="1">
            <a:spLocks noGrp="1"/>
          </p:cNvSpPr>
          <p:nvPr>
            <p:ph type="body" idx="4294967295"/>
          </p:nvPr>
        </p:nvSpPr>
        <p:spPr>
          <a:xfrm>
            <a:off x="8413485" y="4531711"/>
            <a:ext cx="3473970" cy="246229"/>
          </a:xfrm>
        </p:spPr>
        <p:txBody>
          <a:bodyPr>
            <a:noAutofit/>
          </a:bodyPr>
          <a:lstStyle>
            <a:lvl1pPr marL="0" indent="0">
              <a:buNone/>
              <a:defRPr sz="1200">
                <a:solidFill>
                  <a:srgbClr val="FFFFFF"/>
                </a:solidFill>
              </a:defRPr>
            </a:lvl1pPr>
          </a:lstStyle>
          <a:p>
            <a:pPr lvl="0"/>
            <a:r>
              <a:rPr lang="en-US"/>
              <a:t>Insert Email</a:t>
            </a:r>
          </a:p>
        </p:txBody>
      </p:sp>
      <p:pic>
        <p:nvPicPr>
          <p:cNvPr id="16" name="Graphic 1">
            <a:extLst>
              <a:ext uri="{FF2B5EF4-FFF2-40B4-BE49-F238E27FC236}">
                <a16:creationId xmlns:a16="http://schemas.microsoft.com/office/drawing/2014/main" id="{F0F0D7FA-4FA6-0FC8-2B10-B626B3A35F23}"/>
              </a:ext>
            </a:extLst>
          </p:cNvPr>
          <p:cNvPicPr>
            <a:picLocks noChangeAspect="1"/>
          </p:cNvPicPr>
          <p:nvPr/>
        </p:nvPicPr>
        <p:blipFill>
          <a:blip r:embed="rId2"/>
          <a:srcRect/>
          <a:stretch>
            <a:fillRect/>
          </a:stretch>
        </p:blipFill>
        <p:spPr>
          <a:xfrm>
            <a:off x="876580" y="5504825"/>
            <a:ext cx="1360663" cy="776490"/>
          </a:xfrm>
          <a:prstGeom prst="rect">
            <a:avLst/>
          </a:prstGeom>
          <a:noFill/>
          <a:ln cap="flat">
            <a:noFill/>
          </a:ln>
        </p:spPr>
      </p:pic>
      <p:cxnSp>
        <p:nvCxnSpPr>
          <p:cNvPr id="17" name="Straight Connector 16">
            <a:extLst>
              <a:ext uri="{FF2B5EF4-FFF2-40B4-BE49-F238E27FC236}">
                <a16:creationId xmlns:a16="http://schemas.microsoft.com/office/drawing/2014/main" id="{4E30B309-42F1-BA95-A5B3-11D334F28437}"/>
              </a:ext>
            </a:extLst>
          </p:cNvPr>
          <p:cNvCxnSpPr/>
          <p:nvPr/>
        </p:nvCxnSpPr>
        <p:spPr>
          <a:xfrm>
            <a:off x="992626" y="3168652"/>
            <a:ext cx="1388627" cy="0"/>
          </a:xfrm>
          <a:prstGeom prst="straightConnector1">
            <a:avLst/>
          </a:prstGeom>
          <a:noFill/>
          <a:ln w="19046" cap="flat">
            <a:solidFill>
              <a:srgbClr val="FED34C"/>
            </a:solidFill>
            <a:prstDash val="solid"/>
            <a:miter/>
          </a:ln>
        </p:spPr>
      </p:cxnSp>
      <p:pic>
        <p:nvPicPr>
          <p:cNvPr id="18" name="Graphic 1">
            <a:extLst>
              <a:ext uri="{FF2B5EF4-FFF2-40B4-BE49-F238E27FC236}">
                <a16:creationId xmlns:a16="http://schemas.microsoft.com/office/drawing/2014/main" id="{75B2E278-29FF-5B47-D388-A551C4C15CF1}"/>
              </a:ext>
            </a:extLst>
          </p:cNvPr>
          <p:cNvPicPr>
            <a:picLocks noChangeAspect="1"/>
          </p:cNvPicPr>
          <p:nvPr/>
        </p:nvPicPr>
        <p:blipFill>
          <a:blip r:embed="rId2"/>
          <a:srcRect/>
          <a:stretch>
            <a:fillRect/>
          </a:stretch>
        </p:blipFill>
        <p:spPr>
          <a:xfrm>
            <a:off x="876580" y="5504825"/>
            <a:ext cx="1360663" cy="776490"/>
          </a:xfrm>
          <a:prstGeom prst="rect">
            <a:avLst/>
          </a:prstGeom>
          <a:noFill/>
          <a:ln cap="flat">
            <a:noFill/>
          </a:ln>
        </p:spPr>
      </p:pic>
    </p:spTree>
    <p:extLst>
      <p:ext uri="{BB962C8B-B14F-4D97-AF65-F5344CB8AC3E}">
        <p14:creationId xmlns:p14="http://schemas.microsoft.com/office/powerpoint/2010/main" val="960106757"/>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 Contact Light">
    <p:spTree>
      <p:nvGrpSpPr>
        <p:cNvPr id="1" name=""/>
        <p:cNvGrpSpPr/>
        <p:nvPr/>
      </p:nvGrpSpPr>
      <p:grpSpPr>
        <a:xfrm>
          <a:off x="0" y="0"/>
          <a:ext cx="0" cy="0"/>
          <a:chOff x="0" y="0"/>
          <a:chExt cx="0" cy="0"/>
        </a:xfrm>
      </p:grpSpPr>
      <p:cxnSp>
        <p:nvCxnSpPr>
          <p:cNvPr id="2" name="Straight Connector 8">
            <a:extLst>
              <a:ext uri="{FF2B5EF4-FFF2-40B4-BE49-F238E27FC236}">
                <a16:creationId xmlns:a16="http://schemas.microsoft.com/office/drawing/2014/main" id="{4A929AD8-29CF-A5B5-FB73-0BD1D42033E8}"/>
              </a:ext>
            </a:extLst>
          </p:cNvPr>
          <p:cNvCxnSpPr/>
          <p:nvPr/>
        </p:nvCxnSpPr>
        <p:spPr>
          <a:xfrm>
            <a:off x="992626" y="3168652"/>
            <a:ext cx="1388627" cy="0"/>
          </a:xfrm>
          <a:prstGeom prst="straightConnector1">
            <a:avLst/>
          </a:prstGeom>
          <a:noFill/>
          <a:ln w="19046" cap="flat">
            <a:solidFill>
              <a:srgbClr val="FED34C"/>
            </a:solidFill>
            <a:prstDash val="solid"/>
            <a:miter/>
          </a:ln>
        </p:spPr>
      </p:cxnSp>
      <p:sp>
        <p:nvSpPr>
          <p:cNvPr id="3" name="Text Placeholder 12">
            <a:extLst>
              <a:ext uri="{FF2B5EF4-FFF2-40B4-BE49-F238E27FC236}">
                <a16:creationId xmlns:a16="http://schemas.microsoft.com/office/drawing/2014/main" id="{1DD8D8C2-E73E-5685-E07F-955EA5E124F2}"/>
              </a:ext>
            </a:extLst>
          </p:cNvPr>
          <p:cNvSpPr txBox="1">
            <a:spLocks noGrp="1"/>
          </p:cNvSpPr>
          <p:nvPr>
            <p:ph type="body" idx="4294967295"/>
          </p:nvPr>
        </p:nvSpPr>
        <p:spPr>
          <a:xfrm>
            <a:off x="875775" y="1133609"/>
            <a:ext cx="11011680" cy="1763237"/>
          </a:xfrm>
        </p:spPr>
        <p:txBody>
          <a:bodyPr anchor="b">
            <a:noAutofit/>
          </a:bodyPr>
          <a:lstStyle>
            <a:lvl1pPr marL="0" indent="0">
              <a:buNone/>
              <a:defRPr sz="4800">
                <a:solidFill>
                  <a:srgbClr val="007EC3"/>
                </a:solidFill>
              </a:defRPr>
            </a:lvl1pPr>
          </a:lstStyle>
          <a:p>
            <a:pPr lvl="0"/>
            <a:r>
              <a:rPr lang="en-US"/>
              <a:t>Thank you.</a:t>
            </a:r>
          </a:p>
        </p:txBody>
      </p:sp>
      <p:sp>
        <p:nvSpPr>
          <p:cNvPr id="4" name="Text Placeholder 18">
            <a:extLst>
              <a:ext uri="{FF2B5EF4-FFF2-40B4-BE49-F238E27FC236}">
                <a16:creationId xmlns:a16="http://schemas.microsoft.com/office/drawing/2014/main" id="{87FC76AA-84A6-BD55-95F6-05A65D854BD8}"/>
              </a:ext>
            </a:extLst>
          </p:cNvPr>
          <p:cNvSpPr txBox="1">
            <a:spLocks noGrp="1"/>
          </p:cNvSpPr>
          <p:nvPr>
            <p:ph type="body" idx="4294967295"/>
          </p:nvPr>
        </p:nvSpPr>
        <p:spPr>
          <a:xfrm>
            <a:off x="875775" y="3902778"/>
            <a:ext cx="3473970" cy="363538"/>
          </a:xfrm>
        </p:spPr>
        <p:txBody>
          <a:bodyPr/>
          <a:lstStyle>
            <a:lvl1pPr marL="0" indent="0">
              <a:buNone/>
              <a:defRPr sz="1400">
                <a:solidFill>
                  <a:srgbClr val="007EC3"/>
                </a:solidFill>
              </a:defRPr>
            </a:lvl1pPr>
          </a:lstStyle>
          <a:p>
            <a:pPr lvl="0"/>
            <a:r>
              <a:rPr lang="en-US"/>
              <a:t>Insert Title</a:t>
            </a:r>
          </a:p>
        </p:txBody>
      </p:sp>
      <p:sp>
        <p:nvSpPr>
          <p:cNvPr id="5" name="Text Placeholder 18">
            <a:extLst>
              <a:ext uri="{FF2B5EF4-FFF2-40B4-BE49-F238E27FC236}">
                <a16:creationId xmlns:a16="http://schemas.microsoft.com/office/drawing/2014/main" id="{E43EFBF9-2B13-6FD3-EE6E-230A98047F44}"/>
              </a:ext>
            </a:extLst>
          </p:cNvPr>
          <p:cNvSpPr txBox="1">
            <a:spLocks noGrp="1"/>
          </p:cNvSpPr>
          <p:nvPr>
            <p:ph type="body" idx="4294967295"/>
          </p:nvPr>
        </p:nvSpPr>
        <p:spPr>
          <a:xfrm>
            <a:off x="875775" y="4283205"/>
            <a:ext cx="3473970" cy="307467"/>
          </a:xfrm>
        </p:spPr>
        <p:txBody>
          <a:bodyPr>
            <a:noAutofit/>
          </a:bodyPr>
          <a:lstStyle>
            <a:lvl1pPr marL="0" indent="0">
              <a:buNone/>
              <a:defRPr sz="1200"/>
            </a:lvl1pPr>
          </a:lstStyle>
          <a:p>
            <a:pPr lvl="0"/>
            <a:r>
              <a:rPr lang="en-US"/>
              <a:t>Insert Phone</a:t>
            </a:r>
          </a:p>
        </p:txBody>
      </p:sp>
      <p:sp>
        <p:nvSpPr>
          <p:cNvPr id="6" name="Text Placeholder 18">
            <a:extLst>
              <a:ext uri="{FF2B5EF4-FFF2-40B4-BE49-F238E27FC236}">
                <a16:creationId xmlns:a16="http://schemas.microsoft.com/office/drawing/2014/main" id="{B00971D2-8CF7-4422-3D9F-6989E21E9DEF}"/>
              </a:ext>
            </a:extLst>
          </p:cNvPr>
          <p:cNvSpPr txBox="1">
            <a:spLocks noGrp="1"/>
          </p:cNvSpPr>
          <p:nvPr>
            <p:ph type="body" idx="4294967295"/>
          </p:nvPr>
        </p:nvSpPr>
        <p:spPr>
          <a:xfrm>
            <a:off x="875775" y="4531711"/>
            <a:ext cx="3473970" cy="369024"/>
          </a:xfrm>
        </p:spPr>
        <p:txBody>
          <a:bodyPr>
            <a:noAutofit/>
          </a:bodyPr>
          <a:lstStyle>
            <a:lvl1pPr marL="0" indent="0">
              <a:buNone/>
              <a:defRPr sz="1200"/>
            </a:lvl1pPr>
          </a:lstStyle>
          <a:p>
            <a:pPr lvl="0"/>
            <a:r>
              <a:rPr lang="en-US"/>
              <a:t>Insert Email</a:t>
            </a:r>
          </a:p>
        </p:txBody>
      </p:sp>
      <p:sp>
        <p:nvSpPr>
          <p:cNvPr id="7" name="Text Placeholder 18">
            <a:extLst>
              <a:ext uri="{FF2B5EF4-FFF2-40B4-BE49-F238E27FC236}">
                <a16:creationId xmlns:a16="http://schemas.microsoft.com/office/drawing/2014/main" id="{780ADA08-C627-277F-9B06-D24CDF7C5325}"/>
              </a:ext>
            </a:extLst>
          </p:cNvPr>
          <p:cNvSpPr txBox="1">
            <a:spLocks noGrp="1"/>
          </p:cNvSpPr>
          <p:nvPr>
            <p:ph type="body" idx="4294967295"/>
          </p:nvPr>
        </p:nvSpPr>
        <p:spPr>
          <a:xfrm>
            <a:off x="4654030" y="3597615"/>
            <a:ext cx="3473970" cy="363538"/>
          </a:xfrm>
        </p:spPr>
        <p:txBody>
          <a:bodyPr/>
          <a:lstStyle>
            <a:lvl1pPr marL="0" indent="0">
              <a:buNone/>
              <a:defRPr sz="1600">
                <a:solidFill>
                  <a:srgbClr val="007EC3"/>
                </a:solidFill>
              </a:defRPr>
            </a:lvl1pPr>
          </a:lstStyle>
          <a:p>
            <a:pPr lvl="0"/>
            <a:r>
              <a:rPr lang="en-US"/>
              <a:t>Insert Name</a:t>
            </a:r>
          </a:p>
        </p:txBody>
      </p:sp>
      <p:sp>
        <p:nvSpPr>
          <p:cNvPr id="8" name="Text Placeholder 18">
            <a:extLst>
              <a:ext uri="{FF2B5EF4-FFF2-40B4-BE49-F238E27FC236}">
                <a16:creationId xmlns:a16="http://schemas.microsoft.com/office/drawing/2014/main" id="{C21D4435-0AFB-E2FF-CB92-E2BD54BC9694}"/>
              </a:ext>
            </a:extLst>
          </p:cNvPr>
          <p:cNvSpPr txBox="1">
            <a:spLocks noGrp="1"/>
          </p:cNvSpPr>
          <p:nvPr>
            <p:ph type="body" idx="4294967295"/>
          </p:nvPr>
        </p:nvSpPr>
        <p:spPr>
          <a:xfrm>
            <a:off x="4654030" y="3902778"/>
            <a:ext cx="3473970" cy="363538"/>
          </a:xfrm>
        </p:spPr>
        <p:txBody>
          <a:bodyPr/>
          <a:lstStyle>
            <a:lvl1pPr marL="0" indent="0">
              <a:buNone/>
              <a:defRPr sz="1400">
                <a:solidFill>
                  <a:srgbClr val="007EC3"/>
                </a:solidFill>
              </a:defRPr>
            </a:lvl1pPr>
          </a:lstStyle>
          <a:p>
            <a:pPr lvl="0"/>
            <a:r>
              <a:rPr lang="en-US"/>
              <a:t>Insert Title</a:t>
            </a:r>
          </a:p>
        </p:txBody>
      </p:sp>
      <p:sp>
        <p:nvSpPr>
          <p:cNvPr id="9" name="Text Placeholder 18">
            <a:extLst>
              <a:ext uri="{FF2B5EF4-FFF2-40B4-BE49-F238E27FC236}">
                <a16:creationId xmlns:a16="http://schemas.microsoft.com/office/drawing/2014/main" id="{9D97E5C4-B3A5-87ED-5A4B-93B1728FEF21}"/>
              </a:ext>
            </a:extLst>
          </p:cNvPr>
          <p:cNvSpPr txBox="1">
            <a:spLocks noGrp="1"/>
          </p:cNvSpPr>
          <p:nvPr>
            <p:ph type="body" idx="4294967295"/>
          </p:nvPr>
        </p:nvSpPr>
        <p:spPr>
          <a:xfrm>
            <a:off x="4654030" y="4283205"/>
            <a:ext cx="3473970" cy="307467"/>
          </a:xfrm>
        </p:spPr>
        <p:txBody>
          <a:bodyPr>
            <a:noAutofit/>
          </a:bodyPr>
          <a:lstStyle>
            <a:lvl1pPr marL="0" indent="0">
              <a:buNone/>
              <a:defRPr sz="1200"/>
            </a:lvl1pPr>
          </a:lstStyle>
          <a:p>
            <a:pPr lvl="0"/>
            <a:r>
              <a:rPr lang="en-US"/>
              <a:t>Insert Phone</a:t>
            </a:r>
          </a:p>
        </p:txBody>
      </p:sp>
      <p:sp>
        <p:nvSpPr>
          <p:cNvPr id="10" name="Text Placeholder 18">
            <a:extLst>
              <a:ext uri="{FF2B5EF4-FFF2-40B4-BE49-F238E27FC236}">
                <a16:creationId xmlns:a16="http://schemas.microsoft.com/office/drawing/2014/main" id="{B75DCBE7-FBCC-D86B-7501-77F0362B4189}"/>
              </a:ext>
            </a:extLst>
          </p:cNvPr>
          <p:cNvSpPr txBox="1">
            <a:spLocks noGrp="1"/>
          </p:cNvSpPr>
          <p:nvPr>
            <p:ph type="body" idx="4294967295"/>
          </p:nvPr>
        </p:nvSpPr>
        <p:spPr>
          <a:xfrm>
            <a:off x="4654030" y="4531711"/>
            <a:ext cx="3473970" cy="369024"/>
          </a:xfrm>
        </p:spPr>
        <p:txBody>
          <a:bodyPr>
            <a:noAutofit/>
          </a:bodyPr>
          <a:lstStyle>
            <a:lvl1pPr marL="0" indent="0">
              <a:buNone/>
              <a:defRPr sz="1200"/>
            </a:lvl1pPr>
          </a:lstStyle>
          <a:p>
            <a:pPr lvl="0"/>
            <a:r>
              <a:rPr lang="en-US"/>
              <a:t>Insert Email</a:t>
            </a:r>
          </a:p>
        </p:txBody>
      </p:sp>
      <p:sp>
        <p:nvSpPr>
          <p:cNvPr id="11" name="Text Placeholder 18">
            <a:extLst>
              <a:ext uri="{FF2B5EF4-FFF2-40B4-BE49-F238E27FC236}">
                <a16:creationId xmlns:a16="http://schemas.microsoft.com/office/drawing/2014/main" id="{62150183-F432-2958-340F-29207A9B7D99}"/>
              </a:ext>
            </a:extLst>
          </p:cNvPr>
          <p:cNvSpPr txBox="1">
            <a:spLocks noGrp="1"/>
          </p:cNvSpPr>
          <p:nvPr>
            <p:ph type="body" idx="4294967295"/>
          </p:nvPr>
        </p:nvSpPr>
        <p:spPr>
          <a:xfrm>
            <a:off x="8413485" y="3597615"/>
            <a:ext cx="3473970" cy="363538"/>
          </a:xfrm>
        </p:spPr>
        <p:txBody>
          <a:bodyPr/>
          <a:lstStyle>
            <a:lvl1pPr marL="0" indent="0">
              <a:buNone/>
              <a:defRPr sz="1600">
                <a:solidFill>
                  <a:srgbClr val="007EC3"/>
                </a:solidFill>
              </a:defRPr>
            </a:lvl1pPr>
          </a:lstStyle>
          <a:p>
            <a:pPr lvl="0"/>
            <a:r>
              <a:rPr lang="en-US"/>
              <a:t>Insert Name</a:t>
            </a:r>
          </a:p>
        </p:txBody>
      </p:sp>
      <p:sp>
        <p:nvSpPr>
          <p:cNvPr id="12" name="Text Placeholder 18">
            <a:extLst>
              <a:ext uri="{FF2B5EF4-FFF2-40B4-BE49-F238E27FC236}">
                <a16:creationId xmlns:a16="http://schemas.microsoft.com/office/drawing/2014/main" id="{0082B42E-4058-7BB2-1572-94A65F2D3B38}"/>
              </a:ext>
            </a:extLst>
          </p:cNvPr>
          <p:cNvSpPr txBox="1">
            <a:spLocks noGrp="1"/>
          </p:cNvSpPr>
          <p:nvPr>
            <p:ph type="body" idx="4294967295"/>
          </p:nvPr>
        </p:nvSpPr>
        <p:spPr>
          <a:xfrm>
            <a:off x="8413485" y="3902787"/>
            <a:ext cx="3473970" cy="363538"/>
          </a:xfrm>
        </p:spPr>
        <p:txBody>
          <a:bodyPr/>
          <a:lstStyle>
            <a:lvl1pPr marL="0" indent="0">
              <a:buNone/>
              <a:defRPr sz="1400">
                <a:solidFill>
                  <a:srgbClr val="007EC3"/>
                </a:solidFill>
              </a:defRPr>
            </a:lvl1pPr>
          </a:lstStyle>
          <a:p>
            <a:pPr lvl="0"/>
            <a:r>
              <a:rPr lang="en-US"/>
              <a:t>Insert Title</a:t>
            </a:r>
          </a:p>
        </p:txBody>
      </p:sp>
      <p:sp>
        <p:nvSpPr>
          <p:cNvPr id="13" name="Text Placeholder 18">
            <a:extLst>
              <a:ext uri="{FF2B5EF4-FFF2-40B4-BE49-F238E27FC236}">
                <a16:creationId xmlns:a16="http://schemas.microsoft.com/office/drawing/2014/main" id="{8084453C-D4AC-10E4-59FB-320B0212CAA9}"/>
              </a:ext>
            </a:extLst>
          </p:cNvPr>
          <p:cNvSpPr txBox="1">
            <a:spLocks noGrp="1"/>
          </p:cNvSpPr>
          <p:nvPr>
            <p:ph type="body" idx="4294967295"/>
          </p:nvPr>
        </p:nvSpPr>
        <p:spPr>
          <a:xfrm>
            <a:off x="8413485" y="4283205"/>
            <a:ext cx="3473970" cy="307467"/>
          </a:xfrm>
        </p:spPr>
        <p:txBody>
          <a:bodyPr>
            <a:noAutofit/>
          </a:bodyPr>
          <a:lstStyle>
            <a:lvl1pPr marL="0" indent="0">
              <a:buNone/>
              <a:defRPr sz="1200"/>
            </a:lvl1pPr>
          </a:lstStyle>
          <a:p>
            <a:pPr lvl="0"/>
            <a:r>
              <a:rPr lang="en-US"/>
              <a:t>Insert Phone</a:t>
            </a:r>
          </a:p>
        </p:txBody>
      </p:sp>
      <p:sp>
        <p:nvSpPr>
          <p:cNvPr id="14" name="Text Placeholder 18">
            <a:extLst>
              <a:ext uri="{FF2B5EF4-FFF2-40B4-BE49-F238E27FC236}">
                <a16:creationId xmlns:a16="http://schemas.microsoft.com/office/drawing/2014/main" id="{27FB7968-AF39-AA8D-BE12-ABFF627BE14A}"/>
              </a:ext>
            </a:extLst>
          </p:cNvPr>
          <p:cNvSpPr txBox="1">
            <a:spLocks noGrp="1"/>
          </p:cNvSpPr>
          <p:nvPr>
            <p:ph type="body" idx="4294967295"/>
          </p:nvPr>
        </p:nvSpPr>
        <p:spPr>
          <a:xfrm>
            <a:off x="8413485" y="4531711"/>
            <a:ext cx="3473970" cy="369024"/>
          </a:xfrm>
        </p:spPr>
        <p:txBody>
          <a:bodyPr>
            <a:noAutofit/>
          </a:bodyPr>
          <a:lstStyle>
            <a:lvl1pPr marL="0" indent="0">
              <a:buNone/>
              <a:defRPr sz="1200"/>
            </a:lvl1pPr>
          </a:lstStyle>
          <a:p>
            <a:pPr lvl="0"/>
            <a:r>
              <a:rPr lang="en-US"/>
              <a:t>Insert Email</a:t>
            </a:r>
          </a:p>
        </p:txBody>
      </p:sp>
      <p:pic>
        <p:nvPicPr>
          <p:cNvPr id="15" name="Graphic 1">
            <a:extLst>
              <a:ext uri="{FF2B5EF4-FFF2-40B4-BE49-F238E27FC236}">
                <a16:creationId xmlns:a16="http://schemas.microsoft.com/office/drawing/2014/main" id="{67C1A027-B33E-6891-288D-2847D94A672F}"/>
              </a:ext>
            </a:extLst>
          </p:cNvPr>
          <p:cNvPicPr>
            <a:picLocks noChangeAspect="1"/>
          </p:cNvPicPr>
          <p:nvPr/>
        </p:nvPicPr>
        <p:blipFill>
          <a:blip r:embed="rId2"/>
          <a:srcRect/>
          <a:stretch>
            <a:fillRect/>
          </a:stretch>
        </p:blipFill>
        <p:spPr>
          <a:xfrm>
            <a:off x="876580" y="5504825"/>
            <a:ext cx="1360663" cy="776490"/>
          </a:xfrm>
          <a:prstGeom prst="rect">
            <a:avLst/>
          </a:prstGeom>
          <a:noFill/>
          <a:ln cap="flat">
            <a:noFill/>
          </a:ln>
        </p:spPr>
      </p:pic>
      <p:sp>
        <p:nvSpPr>
          <p:cNvPr id="16" name="Rectangle 6">
            <a:extLst>
              <a:ext uri="{FF2B5EF4-FFF2-40B4-BE49-F238E27FC236}">
                <a16:creationId xmlns:a16="http://schemas.microsoft.com/office/drawing/2014/main" id="{6F624F64-15E5-8288-A7CE-638EDC9F29F7}"/>
              </a:ext>
            </a:extLst>
          </p:cNvPr>
          <p:cNvSpPr/>
          <p:nvPr/>
        </p:nvSpPr>
        <p:spPr>
          <a:xfrm>
            <a:off x="0" y="6338959"/>
            <a:ext cx="1974573" cy="51904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cxnSp>
        <p:nvCxnSpPr>
          <p:cNvPr id="17" name="Straight Connector 5">
            <a:extLst>
              <a:ext uri="{FF2B5EF4-FFF2-40B4-BE49-F238E27FC236}">
                <a16:creationId xmlns:a16="http://schemas.microsoft.com/office/drawing/2014/main" id="{5706A15D-A7AA-3956-1873-EB47D6D84FBF}"/>
              </a:ext>
            </a:extLst>
          </p:cNvPr>
          <p:cNvCxnSpPr/>
          <p:nvPr/>
        </p:nvCxnSpPr>
        <p:spPr>
          <a:xfrm>
            <a:off x="992626" y="3168652"/>
            <a:ext cx="1388627" cy="0"/>
          </a:xfrm>
          <a:prstGeom prst="straightConnector1">
            <a:avLst/>
          </a:prstGeom>
          <a:noFill/>
          <a:ln w="19046" cap="flat">
            <a:solidFill>
              <a:srgbClr val="FED34C"/>
            </a:solidFill>
            <a:prstDash val="solid"/>
            <a:miter/>
          </a:ln>
        </p:spPr>
      </p:cxnSp>
      <p:pic>
        <p:nvPicPr>
          <p:cNvPr id="18" name="Graphic 1">
            <a:extLst>
              <a:ext uri="{FF2B5EF4-FFF2-40B4-BE49-F238E27FC236}">
                <a16:creationId xmlns:a16="http://schemas.microsoft.com/office/drawing/2014/main" id="{530475CF-3124-3038-A9E3-D19BB718B91A}"/>
              </a:ext>
            </a:extLst>
          </p:cNvPr>
          <p:cNvPicPr>
            <a:picLocks noChangeAspect="1"/>
          </p:cNvPicPr>
          <p:nvPr/>
        </p:nvPicPr>
        <p:blipFill>
          <a:blip r:embed="rId2"/>
          <a:srcRect/>
          <a:stretch>
            <a:fillRect/>
          </a:stretch>
        </p:blipFill>
        <p:spPr>
          <a:xfrm>
            <a:off x="876580" y="5504825"/>
            <a:ext cx="1360663" cy="776490"/>
          </a:xfrm>
          <a:prstGeom prst="rect">
            <a:avLst/>
          </a:prstGeom>
          <a:noFill/>
          <a:ln cap="flat">
            <a:noFill/>
          </a:ln>
        </p:spPr>
      </p:pic>
      <p:sp>
        <p:nvSpPr>
          <p:cNvPr id="19" name="Rectangle 19">
            <a:extLst>
              <a:ext uri="{FF2B5EF4-FFF2-40B4-BE49-F238E27FC236}">
                <a16:creationId xmlns:a16="http://schemas.microsoft.com/office/drawing/2014/main" id="{E3B60322-F407-65CB-1EDD-F1F6E0C25A2D}"/>
              </a:ext>
            </a:extLst>
          </p:cNvPr>
          <p:cNvSpPr/>
          <p:nvPr/>
        </p:nvSpPr>
        <p:spPr>
          <a:xfrm>
            <a:off x="0" y="6338959"/>
            <a:ext cx="1974573" cy="51904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Tree>
    <p:extLst>
      <p:ext uri="{BB962C8B-B14F-4D97-AF65-F5344CB8AC3E}">
        <p14:creationId xmlns:p14="http://schemas.microsoft.com/office/powerpoint/2010/main" val="1528664415"/>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01_Privat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0891F6E8-2105-9C07-78B4-983FE40BA0A9}"/>
              </a:ext>
            </a:extLst>
          </p:cNvPr>
          <p:cNvPicPr>
            <a:picLocks noChangeAspect="1"/>
          </p:cNvPicPr>
          <p:nvPr/>
        </p:nvPicPr>
        <p:blipFill>
          <a:blip r:embed="rId2"/>
          <a:srcRect/>
          <a:stretch>
            <a:fillRect/>
          </a:stretch>
        </p:blipFill>
        <p:spPr>
          <a:xfrm>
            <a:off x="6524244" y="1170"/>
            <a:ext cx="5671831" cy="6853711"/>
          </a:xfrm>
          <a:prstGeom prst="rect">
            <a:avLst/>
          </a:prstGeom>
          <a:noFill/>
          <a:ln cap="flat">
            <a:noFill/>
          </a:ln>
        </p:spPr>
      </p:pic>
      <p:sp>
        <p:nvSpPr>
          <p:cNvPr id="3" name="Text Placeholder 18">
            <a:extLst>
              <a:ext uri="{FF2B5EF4-FFF2-40B4-BE49-F238E27FC236}">
                <a16:creationId xmlns:a16="http://schemas.microsoft.com/office/drawing/2014/main" id="{F3DF2AF7-47ED-079E-BEEE-63D399971592}"/>
              </a:ext>
            </a:extLst>
          </p:cNvPr>
          <p:cNvSpPr txBox="1">
            <a:spLocks noGrp="1"/>
          </p:cNvSpPr>
          <p:nvPr>
            <p:ph type="body" idx="4294967295"/>
          </p:nvPr>
        </p:nvSpPr>
        <p:spPr>
          <a:xfrm>
            <a:off x="7383761" y="3854516"/>
            <a:ext cx="4487408" cy="369335"/>
          </a:xfrm>
        </p:spPr>
        <p:txBody>
          <a:bodyPr>
            <a:noAutofit/>
          </a:bodyPr>
          <a:lstStyle>
            <a:lvl1pPr marL="0" indent="0">
              <a:buNone/>
              <a:defRPr>
                <a:solidFill>
                  <a:srgbClr val="FFFFFF"/>
                </a:solidFill>
              </a:defRPr>
            </a:lvl1pPr>
          </a:lstStyle>
          <a:p>
            <a:pPr lvl="0"/>
            <a:r>
              <a:rPr lang="en-US"/>
              <a:t>Click to edit Optional Subtitle</a:t>
            </a:r>
          </a:p>
        </p:txBody>
      </p:sp>
      <p:cxnSp>
        <p:nvCxnSpPr>
          <p:cNvPr id="4" name="Straight Connector 8">
            <a:extLst>
              <a:ext uri="{FF2B5EF4-FFF2-40B4-BE49-F238E27FC236}">
                <a16:creationId xmlns:a16="http://schemas.microsoft.com/office/drawing/2014/main" id="{2886E4DB-9018-D9C5-0CE0-8F61F1D4A8CA}"/>
              </a:ext>
            </a:extLst>
          </p:cNvPr>
          <p:cNvCxnSpPr/>
          <p:nvPr/>
        </p:nvCxnSpPr>
        <p:spPr>
          <a:xfrm>
            <a:off x="7500612" y="3685900"/>
            <a:ext cx="1388627" cy="0"/>
          </a:xfrm>
          <a:prstGeom prst="straightConnector1">
            <a:avLst/>
          </a:prstGeom>
          <a:noFill/>
          <a:ln w="19046" cap="flat">
            <a:solidFill>
              <a:srgbClr val="FED34C"/>
            </a:solidFill>
            <a:prstDash val="solid"/>
            <a:miter/>
          </a:ln>
        </p:spPr>
      </p:cxnSp>
      <p:sp>
        <p:nvSpPr>
          <p:cNvPr id="5" name="Text Placeholder 12">
            <a:extLst>
              <a:ext uri="{FF2B5EF4-FFF2-40B4-BE49-F238E27FC236}">
                <a16:creationId xmlns:a16="http://schemas.microsoft.com/office/drawing/2014/main" id="{3645866A-8551-97C6-A31B-8D36D3A22F9B}"/>
              </a:ext>
            </a:extLst>
          </p:cNvPr>
          <p:cNvSpPr txBox="1">
            <a:spLocks noGrp="1"/>
          </p:cNvSpPr>
          <p:nvPr>
            <p:ph type="body" idx="4294967295"/>
          </p:nvPr>
        </p:nvSpPr>
        <p:spPr>
          <a:xfrm>
            <a:off x="7383761" y="1390518"/>
            <a:ext cx="4487399" cy="2192200"/>
          </a:xfrm>
        </p:spPr>
        <p:txBody>
          <a:bodyPr anchor="b">
            <a:noAutofit/>
          </a:bodyPr>
          <a:lstStyle>
            <a:lvl1pPr marL="0" indent="0">
              <a:buNone/>
              <a:defRPr sz="3600" spc="-50">
                <a:solidFill>
                  <a:srgbClr val="FFFFFF"/>
                </a:solidFill>
                <a:latin typeface="Aptos SemiBold" pitchFamily="34"/>
              </a:defRPr>
            </a:lvl1pPr>
          </a:lstStyle>
          <a:p>
            <a:pPr lvl="0"/>
            <a:r>
              <a:rPr lang="en-US"/>
              <a:t>Click to Edit Title</a:t>
            </a:r>
          </a:p>
        </p:txBody>
      </p:sp>
      <p:pic>
        <p:nvPicPr>
          <p:cNvPr id="6" name="Picture 4">
            <a:extLst>
              <a:ext uri="{FF2B5EF4-FFF2-40B4-BE49-F238E27FC236}">
                <a16:creationId xmlns:a16="http://schemas.microsoft.com/office/drawing/2014/main" id="{CD018314-7E33-AE13-FE0F-509C238F472E}"/>
              </a:ext>
            </a:extLst>
          </p:cNvPr>
          <p:cNvPicPr>
            <a:picLocks noChangeAspect="1"/>
          </p:cNvPicPr>
          <p:nvPr/>
        </p:nvPicPr>
        <p:blipFill>
          <a:blip r:embed="rId3"/>
          <a:srcRect/>
          <a:stretch>
            <a:fillRect/>
          </a:stretch>
        </p:blipFill>
        <p:spPr>
          <a:xfrm>
            <a:off x="9855394" y="5309911"/>
            <a:ext cx="1866509" cy="1065157"/>
          </a:xfrm>
          <a:prstGeom prst="rect">
            <a:avLst/>
          </a:prstGeom>
          <a:noFill/>
          <a:ln cap="flat">
            <a:noFill/>
          </a:ln>
        </p:spPr>
      </p:pic>
      <p:sp>
        <p:nvSpPr>
          <p:cNvPr id="7" name="TextBox 1">
            <a:extLst>
              <a:ext uri="{FF2B5EF4-FFF2-40B4-BE49-F238E27FC236}">
                <a16:creationId xmlns:a16="http://schemas.microsoft.com/office/drawing/2014/main" id="{24E12936-DD72-8924-1EB1-2DF8AC61E66F}"/>
              </a:ext>
            </a:extLst>
          </p:cNvPr>
          <p:cNvSpPr txBox="1"/>
          <p:nvPr/>
        </p:nvSpPr>
        <p:spPr>
          <a:xfrm>
            <a:off x="8238433" y="366427"/>
            <a:ext cx="3632737" cy="276999"/>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ED34C"/>
                </a:solidFill>
                <a:uFillTx/>
                <a:latin typeface="Aptos SemiBold" pitchFamily="34"/>
                <a:cs typeface="Segoe UI" pitchFamily="34"/>
              </a:rPr>
              <a:t>PRIVATE SECTOR</a:t>
            </a:r>
          </a:p>
        </p:txBody>
      </p:sp>
      <p:sp>
        <p:nvSpPr>
          <p:cNvPr id="8" name="Rectangle: Rounded Corners 5">
            <a:extLst>
              <a:ext uri="{FF2B5EF4-FFF2-40B4-BE49-F238E27FC236}">
                <a16:creationId xmlns:a16="http://schemas.microsoft.com/office/drawing/2014/main" id="{F1EC2CA8-0257-CD86-62A6-089400EF1FDB}"/>
              </a:ext>
            </a:extLst>
          </p:cNvPr>
          <p:cNvSpPr/>
          <p:nvPr/>
        </p:nvSpPr>
        <p:spPr>
          <a:xfrm>
            <a:off x="284296" y="6436973"/>
            <a:ext cx="1262813" cy="173690"/>
          </a:xfrm>
          <a:custGeom>
            <a:avLst>
              <a:gd name="f0" fmla="val 328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F7F7F">
              <a:alpha val="60000"/>
            </a:srgbClr>
          </a:solidFill>
          <a:ln w="6345" cap="flat">
            <a:solidFill>
              <a:srgbClr val="FED34C"/>
            </a:solidFill>
            <a:prstDash val="solid"/>
            <a:miter/>
          </a:ln>
        </p:spPr>
        <p:txBody>
          <a:bodyPr vert="horz" wrap="square" lIns="45720" tIns="45720" rIns="4572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ptos"/>
              </a:rPr>
              <a:t>Interload Forwarding, LLC</a:t>
            </a:r>
          </a:p>
        </p:txBody>
      </p:sp>
    </p:spTree>
    <p:extLst>
      <p:ext uri="{BB962C8B-B14F-4D97-AF65-F5344CB8AC3E}">
        <p14:creationId xmlns:p14="http://schemas.microsoft.com/office/powerpoint/2010/main" val="2171100348"/>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01_Non Profit">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FB664F63-283A-0DA7-7171-11744D59D0AF}"/>
              </a:ext>
            </a:extLst>
          </p:cNvPr>
          <p:cNvPicPr>
            <a:picLocks noChangeAspect="1"/>
          </p:cNvPicPr>
          <p:nvPr/>
        </p:nvPicPr>
        <p:blipFill>
          <a:blip r:embed="rId2"/>
          <a:srcRect/>
          <a:stretch>
            <a:fillRect/>
          </a:stretch>
        </p:blipFill>
        <p:spPr>
          <a:xfrm>
            <a:off x="6524244" y="1170"/>
            <a:ext cx="5671831" cy="6853711"/>
          </a:xfrm>
          <a:prstGeom prst="rect">
            <a:avLst/>
          </a:prstGeom>
          <a:noFill/>
          <a:ln cap="flat">
            <a:noFill/>
          </a:ln>
        </p:spPr>
      </p:pic>
      <p:sp>
        <p:nvSpPr>
          <p:cNvPr id="3" name="Text Placeholder 18">
            <a:extLst>
              <a:ext uri="{FF2B5EF4-FFF2-40B4-BE49-F238E27FC236}">
                <a16:creationId xmlns:a16="http://schemas.microsoft.com/office/drawing/2014/main" id="{A103C1E0-7879-E280-5414-6A7CB5BB1E21}"/>
              </a:ext>
            </a:extLst>
          </p:cNvPr>
          <p:cNvSpPr txBox="1">
            <a:spLocks noGrp="1"/>
          </p:cNvSpPr>
          <p:nvPr>
            <p:ph type="body" idx="4294967295"/>
          </p:nvPr>
        </p:nvSpPr>
        <p:spPr>
          <a:xfrm>
            <a:off x="7383761" y="3854516"/>
            <a:ext cx="4487408" cy="369335"/>
          </a:xfrm>
        </p:spPr>
        <p:txBody>
          <a:bodyPr>
            <a:noAutofit/>
          </a:bodyPr>
          <a:lstStyle>
            <a:lvl1pPr marL="0" indent="0">
              <a:buNone/>
              <a:defRPr>
                <a:solidFill>
                  <a:srgbClr val="FFFFFF"/>
                </a:solidFill>
              </a:defRPr>
            </a:lvl1pPr>
          </a:lstStyle>
          <a:p>
            <a:pPr lvl="0"/>
            <a:r>
              <a:rPr lang="en-US"/>
              <a:t>Click to edit Optional Subtitle</a:t>
            </a:r>
          </a:p>
        </p:txBody>
      </p:sp>
      <p:cxnSp>
        <p:nvCxnSpPr>
          <p:cNvPr id="4" name="Straight Connector 8">
            <a:extLst>
              <a:ext uri="{FF2B5EF4-FFF2-40B4-BE49-F238E27FC236}">
                <a16:creationId xmlns:a16="http://schemas.microsoft.com/office/drawing/2014/main" id="{9E66D7E0-EF95-5D00-6393-70BE55019519}"/>
              </a:ext>
            </a:extLst>
          </p:cNvPr>
          <p:cNvCxnSpPr/>
          <p:nvPr/>
        </p:nvCxnSpPr>
        <p:spPr>
          <a:xfrm>
            <a:off x="7500612" y="3685900"/>
            <a:ext cx="1388627" cy="0"/>
          </a:xfrm>
          <a:prstGeom prst="straightConnector1">
            <a:avLst/>
          </a:prstGeom>
          <a:noFill/>
          <a:ln w="19046" cap="flat">
            <a:solidFill>
              <a:srgbClr val="FED34C"/>
            </a:solidFill>
            <a:prstDash val="solid"/>
            <a:miter/>
          </a:ln>
        </p:spPr>
      </p:cxnSp>
      <p:sp>
        <p:nvSpPr>
          <p:cNvPr id="5" name="Text Placeholder 12">
            <a:extLst>
              <a:ext uri="{FF2B5EF4-FFF2-40B4-BE49-F238E27FC236}">
                <a16:creationId xmlns:a16="http://schemas.microsoft.com/office/drawing/2014/main" id="{E930563E-D0B9-53EE-63FD-51FEB1A3ADE7}"/>
              </a:ext>
            </a:extLst>
          </p:cNvPr>
          <p:cNvSpPr txBox="1">
            <a:spLocks noGrp="1"/>
          </p:cNvSpPr>
          <p:nvPr>
            <p:ph type="body" idx="4294967295"/>
          </p:nvPr>
        </p:nvSpPr>
        <p:spPr>
          <a:xfrm>
            <a:off x="7383761" y="1390518"/>
            <a:ext cx="4487399" cy="2192200"/>
          </a:xfrm>
        </p:spPr>
        <p:txBody>
          <a:bodyPr anchor="b">
            <a:noAutofit/>
          </a:bodyPr>
          <a:lstStyle>
            <a:lvl1pPr marL="0" indent="0">
              <a:buNone/>
              <a:defRPr sz="3600" spc="-50">
                <a:solidFill>
                  <a:srgbClr val="FFFFFF"/>
                </a:solidFill>
                <a:latin typeface="Aptos SemiBold" pitchFamily="34"/>
              </a:defRPr>
            </a:lvl1pPr>
          </a:lstStyle>
          <a:p>
            <a:pPr lvl="0"/>
            <a:r>
              <a:rPr lang="en-US"/>
              <a:t>Click to Edit Title</a:t>
            </a:r>
          </a:p>
        </p:txBody>
      </p:sp>
      <p:pic>
        <p:nvPicPr>
          <p:cNvPr id="6" name="Picture 4">
            <a:extLst>
              <a:ext uri="{FF2B5EF4-FFF2-40B4-BE49-F238E27FC236}">
                <a16:creationId xmlns:a16="http://schemas.microsoft.com/office/drawing/2014/main" id="{D97DA5C1-282E-9BAD-F079-8C3A26C89ACD}"/>
              </a:ext>
            </a:extLst>
          </p:cNvPr>
          <p:cNvPicPr>
            <a:picLocks noChangeAspect="1"/>
          </p:cNvPicPr>
          <p:nvPr/>
        </p:nvPicPr>
        <p:blipFill>
          <a:blip r:embed="rId3"/>
          <a:srcRect/>
          <a:stretch>
            <a:fillRect/>
          </a:stretch>
        </p:blipFill>
        <p:spPr>
          <a:xfrm>
            <a:off x="9855394" y="5309911"/>
            <a:ext cx="1866509" cy="1065157"/>
          </a:xfrm>
          <a:prstGeom prst="rect">
            <a:avLst/>
          </a:prstGeom>
          <a:noFill/>
          <a:ln cap="flat">
            <a:noFill/>
          </a:ln>
        </p:spPr>
      </p:pic>
      <p:sp>
        <p:nvSpPr>
          <p:cNvPr id="7" name="TextBox 1">
            <a:extLst>
              <a:ext uri="{FF2B5EF4-FFF2-40B4-BE49-F238E27FC236}">
                <a16:creationId xmlns:a16="http://schemas.microsoft.com/office/drawing/2014/main" id="{A5D8D4A8-8CE2-DB7A-CC56-744F6604BCE9}"/>
              </a:ext>
            </a:extLst>
          </p:cNvPr>
          <p:cNvSpPr txBox="1"/>
          <p:nvPr/>
        </p:nvSpPr>
        <p:spPr>
          <a:xfrm>
            <a:off x="8238433" y="366427"/>
            <a:ext cx="3632737" cy="276999"/>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ED34C"/>
                </a:solidFill>
                <a:uFillTx/>
                <a:latin typeface="Aptos SemiBold" pitchFamily="34"/>
                <a:cs typeface="Segoe UI" pitchFamily="34"/>
              </a:rPr>
              <a:t>NON-PROFIT SECTOR</a:t>
            </a:r>
          </a:p>
        </p:txBody>
      </p:sp>
    </p:spTree>
    <p:extLst>
      <p:ext uri="{BB962C8B-B14F-4D97-AF65-F5344CB8AC3E}">
        <p14:creationId xmlns:p14="http://schemas.microsoft.com/office/powerpoint/2010/main" val="2095968072"/>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01_TPA">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F02C5E6-1E26-297D-BA81-D76F445E07EB}"/>
              </a:ext>
            </a:extLst>
          </p:cNvPr>
          <p:cNvPicPr>
            <a:picLocks noChangeAspect="1"/>
          </p:cNvPicPr>
          <p:nvPr/>
        </p:nvPicPr>
        <p:blipFill>
          <a:blip r:embed="rId2"/>
          <a:srcRect/>
          <a:stretch>
            <a:fillRect/>
          </a:stretch>
        </p:blipFill>
        <p:spPr>
          <a:xfrm>
            <a:off x="6524244" y="1170"/>
            <a:ext cx="5671831" cy="6853711"/>
          </a:xfrm>
          <a:prstGeom prst="rect">
            <a:avLst/>
          </a:prstGeom>
          <a:noFill/>
          <a:ln cap="flat">
            <a:noFill/>
          </a:ln>
        </p:spPr>
      </p:pic>
      <p:sp>
        <p:nvSpPr>
          <p:cNvPr id="3" name="Text Placeholder 18">
            <a:extLst>
              <a:ext uri="{FF2B5EF4-FFF2-40B4-BE49-F238E27FC236}">
                <a16:creationId xmlns:a16="http://schemas.microsoft.com/office/drawing/2014/main" id="{D90B5040-3923-8151-E3B6-AAFCAB491F59}"/>
              </a:ext>
            </a:extLst>
          </p:cNvPr>
          <p:cNvSpPr txBox="1">
            <a:spLocks noGrp="1"/>
          </p:cNvSpPr>
          <p:nvPr>
            <p:ph type="body" idx="4294967295"/>
          </p:nvPr>
        </p:nvSpPr>
        <p:spPr>
          <a:xfrm>
            <a:off x="7383761" y="3854516"/>
            <a:ext cx="4487408" cy="369335"/>
          </a:xfrm>
        </p:spPr>
        <p:txBody>
          <a:bodyPr>
            <a:noAutofit/>
          </a:bodyPr>
          <a:lstStyle>
            <a:lvl1pPr marL="0" indent="0">
              <a:buNone/>
              <a:defRPr>
                <a:solidFill>
                  <a:srgbClr val="FFFFFF"/>
                </a:solidFill>
              </a:defRPr>
            </a:lvl1pPr>
          </a:lstStyle>
          <a:p>
            <a:pPr lvl="0"/>
            <a:r>
              <a:rPr lang="en-US"/>
              <a:t>Click to edit Optional Subtitle</a:t>
            </a:r>
          </a:p>
        </p:txBody>
      </p:sp>
      <p:cxnSp>
        <p:nvCxnSpPr>
          <p:cNvPr id="4" name="Straight Connector 8">
            <a:extLst>
              <a:ext uri="{FF2B5EF4-FFF2-40B4-BE49-F238E27FC236}">
                <a16:creationId xmlns:a16="http://schemas.microsoft.com/office/drawing/2014/main" id="{8F99E8F1-8918-029A-1592-14582357BB11}"/>
              </a:ext>
            </a:extLst>
          </p:cNvPr>
          <p:cNvCxnSpPr/>
          <p:nvPr/>
        </p:nvCxnSpPr>
        <p:spPr>
          <a:xfrm>
            <a:off x="7500612" y="3685900"/>
            <a:ext cx="1388627" cy="0"/>
          </a:xfrm>
          <a:prstGeom prst="straightConnector1">
            <a:avLst/>
          </a:prstGeom>
          <a:noFill/>
          <a:ln w="19046" cap="flat">
            <a:solidFill>
              <a:srgbClr val="FED34C"/>
            </a:solidFill>
            <a:prstDash val="solid"/>
            <a:miter/>
          </a:ln>
        </p:spPr>
      </p:cxnSp>
      <p:sp>
        <p:nvSpPr>
          <p:cNvPr id="5" name="Text Placeholder 12">
            <a:extLst>
              <a:ext uri="{FF2B5EF4-FFF2-40B4-BE49-F238E27FC236}">
                <a16:creationId xmlns:a16="http://schemas.microsoft.com/office/drawing/2014/main" id="{5034B4BA-3245-B13D-679D-350A6E1B3F00}"/>
              </a:ext>
            </a:extLst>
          </p:cNvPr>
          <p:cNvSpPr txBox="1">
            <a:spLocks noGrp="1"/>
          </p:cNvSpPr>
          <p:nvPr>
            <p:ph type="body" idx="4294967295"/>
          </p:nvPr>
        </p:nvSpPr>
        <p:spPr>
          <a:xfrm>
            <a:off x="7383761" y="1390518"/>
            <a:ext cx="4487399" cy="2192200"/>
          </a:xfrm>
        </p:spPr>
        <p:txBody>
          <a:bodyPr anchor="b">
            <a:noAutofit/>
          </a:bodyPr>
          <a:lstStyle>
            <a:lvl1pPr marL="0" indent="0">
              <a:buNone/>
              <a:defRPr sz="3600" spc="-50">
                <a:solidFill>
                  <a:srgbClr val="FFFFFF"/>
                </a:solidFill>
                <a:latin typeface="Aptos SemiBold" pitchFamily="34"/>
              </a:defRPr>
            </a:lvl1pPr>
          </a:lstStyle>
          <a:p>
            <a:pPr lvl="0"/>
            <a:r>
              <a:rPr lang="en-US"/>
              <a:t>Click to Edit Title</a:t>
            </a:r>
          </a:p>
        </p:txBody>
      </p:sp>
      <p:pic>
        <p:nvPicPr>
          <p:cNvPr id="6" name="Picture 4">
            <a:extLst>
              <a:ext uri="{FF2B5EF4-FFF2-40B4-BE49-F238E27FC236}">
                <a16:creationId xmlns:a16="http://schemas.microsoft.com/office/drawing/2014/main" id="{9F1F293E-FA6A-83BF-0972-ECEC45872F3A}"/>
              </a:ext>
            </a:extLst>
          </p:cNvPr>
          <p:cNvPicPr>
            <a:picLocks noChangeAspect="1"/>
          </p:cNvPicPr>
          <p:nvPr/>
        </p:nvPicPr>
        <p:blipFill>
          <a:blip r:embed="rId3"/>
          <a:srcRect/>
          <a:stretch>
            <a:fillRect/>
          </a:stretch>
        </p:blipFill>
        <p:spPr>
          <a:xfrm>
            <a:off x="9855394" y="5309911"/>
            <a:ext cx="1866509" cy="1065157"/>
          </a:xfrm>
          <a:prstGeom prst="rect">
            <a:avLst/>
          </a:prstGeom>
          <a:noFill/>
          <a:ln cap="flat">
            <a:noFill/>
          </a:ln>
        </p:spPr>
      </p:pic>
      <p:sp>
        <p:nvSpPr>
          <p:cNvPr id="7" name="TextBox 1">
            <a:extLst>
              <a:ext uri="{FF2B5EF4-FFF2-40B4-BE49-F238E27FC236}">
                <a16:creationId xmlns:a16="http://schemas.microsoft.com/office/drawing/2014/main" id="{2D5AC6D2-1D6E-B211-67B7-D88D62DA2FCE}"/>
              </a:ext>
            </a:extLst>
          </p:cNvPr>
          <p:cNvSpPr txBox="1"/>
          <p:nvPr/>
        </p:nvSpPr>
        <p:spPr>
          <a:xfrm>
            <a:off x="8238433" y="366427"/>
            <a:ext cx="3632737" cy="276999"/>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ED34C"/>
                </a:solidFill>
                <a:uFillTx/>
                <a:latin typeface="Aptos SemiBold" pitchFamily="34"/>
                <a:cs typeface="Segoe UI" pitchFamily="34"/>
              </a:rPr>
              <a:t>THIRD-PARTY ADMINISTRATORS</a:t>
            </a:r>
          </a:p>
        </p:txBody>
      </p:sp>
    </p:spTree>
    <p:extLst>
      <p:ext uri="{BB962C8B-B14F-4D97-AF65-F5344CB8AC3E}">
        <p14:creationId xmlns:p14="http://schemas.microsoft.com/office/powerpoint/2010/main" val="1278222801"/>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01_Individuals/Families">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7CD659C-55BD-6564-5008-7A3F9D6C9DD5}"/>
              </a:ext>
            </a:extLst>
          </p:cNvPr>
          <p:cNvPicPr>
            <a:picLocks noChangeAspect="1"/>
          </p:cNvPicPr>
          <p:nvPr/>
        </p:nvPicPr>
        <p:blipFill>
          <a:blip r:embed="rId2"/>
          <a:srcRect/>
          <a:stretch>
            <a:fillRect/>
          </a:stretch>
        </p:blipFill>
        <p:spPr>
          <a:xfrm>
            <a:off x="6524244" y="1170"/>
            <a:ext cx="5671831" cy="6853711"/>
          </a:xfrm>
          <a:prstGeom prst="rect">
            <a:avLst/>
          </a:prstGeom>
          <a:noFill/>
          <a:ln cap="flat">
            <a:noFill/>
          </a:ln>
        </p:spPr>
      </p:pic>
      <p:sp>
        <p:nvSpPr>
          <p:cNvPr id="3" name="Text Placeholder 18">
            <a:extLst>
              <a:ext uri="{FF2B5EF4-FFF2-40B4-BE49-F238E27FC236}">
                <a16:creationId xmlns:a16="http://schemas.microsoft.com/office/drawing/2014/main" id="{0BABA294-84E6-563F-670A-025EA9E0F43A}"/>
              </a:ext>
            </a:extLst>
          </p:cNvPr>
          <p:cNvSpPr txBox="1">
            <a:spLocks noGrp="1"/>
          </p:cNvSpPr>
          <p:nvPr>
            <p:ph type="body" idx="4294967295"/>
          </p:nvPr>
        </p:nvSpPr>
        <p:spPr>
          <a:xfrm>
            <a:off x="7383761" y="3854516"/>
            <a:ext cx="4487408" cy="369335"/>
          </a:xfrm>
        </p:spPr>
        <p:txBody>
          <a:bodyPr>
            <a:noAutofit/>
          </a:bodyPr>
          <a:lstStyle>
            <a:lvl1pPr marL="0" indent="0">
              <a:buNone/>
              <a:defRPr>
                <a:solidFill>
                  <a:srgbClr val="FFFFFF"/>
                </a:solidFill>
              </a:defRPr>
            </a:lvl1pPr>
          </a:lstStyle>
          <a:p>
            <a:pPr lvl="0"/>
            <a:r>
              <a:rPr lang="en-US"/>
              <a:t>Click to edit Optional Subtitle</a:t>
            </a:r>
          </a:p>
        </p:txBody>
      </p:sp>
      <p:cxnSp>
        <p:nvCxnSpPr>
          <p:cNvPr id="4" name="Straight Connector 8">
            <a:extLst>
              <a:ext uri="{FF2B5EF4-FFF2-40B4-BE49-F238E27FC236}">
                <a16:creationId xmlns:a16="http://schemas.microsoft.com/office/drawing/2014/main" id="{E5D42E69-BD3A-A0CE-5F37-715E16FE213C}"/>
              </a:ext>
            </a:extLst>
          </p:cNvPr>
          <p:cNvCxnSpPr/>
          <p:nvPr/>
        </p:nvCxnSpPr>
        <p:spPr>
          <a:xfrm>
            <a:off x="7500612" y="3685900"/>
            <a:ext cx="1388627" cy="0"/>
          </a:xfrm>
          <a:prstGeom prst="straightConnector1">
            <a:avLst/>
          </a:prstGeom>
          <a:noFill/>
          <a:ln w="19046" cap="flat">
            <a:solidFill>
              <a:srgbClr val="FED34C"/>
            </a:solidFill>
            <a:prstDash val="solid"/>
            <a:miter/>
          </a:ln>
        </p:spPr>
      </p:cxnSp>
      <p:sp>
        <p:nvSpPr>
          <p:cNvPr id="5" name="Text Placeholder 12">
            <a:extLst>
              <a:ext uri="{FF2B5EF4-FFF2-40B4-BE49-F238E27FC236}">
                <a16:creationId xmlns:a16="http://schemas.microsoft.com/office/drawing/2014/main" id="{468D273B-AC01-2FE4-BDFF-9AA5F7D1DEF2}"/>
              </a:ext>
            </a:extLst>
          </p:cNvPr>
          <p:cNvSpPr txBox="1">
            <a:spLocks noGrp="1"/>
          </p:cNvSpPr>
          <p:nvPr>
            <p:ph type="body" idx="4294967295"/>
          </p:nvPr>
        </p:nvSpPr>
        <p:spPr>
          <a:xfrm>
            <a:off x="7383761" y="1390518"/>
            <a:ext cx="4487399" cy="2192200"/>
          </a:xfrm>
        </p:spPr>
        <p:txBody>
          <a:bodyPr anchor="b">
            <a:noAutofit/>
          </a:bodyPr>
          <a:lstStyle>
            <a:lvl1pPr marL="0" indent="0">
              <a:buNone/>
              <a:defRPr sz="3600" spc="-50">
                <a:solidFill>
                  <a:srgbClr val="FFFFFF"/>
                </a:solidFill>
                <a:latin typeface="Aptos SemiBold" pitchFamily="34"/>
              </a:defRPr>
            </a:lvl1pPr>
          </a:lstStyle>
          <a:p>
            <a:pPr lvl="0"/>
            <a:r>
              <a:rPr lang="en-US"/>
              <a:t>Click to Edit Title</a:t>
            </a:r>
          </a:p>
        </p:txBody>
      </p:sp>
      <p:pic>
        <p:nvPicPr>
          <p:cNvPr id="6" name="Picture 4">
            <a:extLst>
              <a:ext uri="{FF2B5EF4-FFF2-40B4-BE49-F238E27FC236}">
                <a16:creationId xmlns:a16="http://schemas.microsoft.com/office/drawing/2014/main" id="{2F912410-6035-AC96-08A3-33D173F90D77}"/>
              </a:ext>
            </a:extLst>
          </p:cNvPr>
          <p:cNvPicPr>
            <a:picLocks noChangeAspect="1"/>
          </p:cNvPicPr>
          <p:nvPr/>
        </p:nvPicPr>
        <p:blipFill>
          <a:blip r:embed="rId3"/>
          <a:srcRect/>
          <a:stretch>
            <a:fillRect/>
          </a:stretch>
        </p:blipFill>
        <p:spPr>
          <a:xfrm>
            <a:off x="9855394" y="5309911"/>
            <a:ext cx="1866509" cy="1065157"/>
          </a:xfrm>
          <a:prstGeom prst="rect">
            <a:avLst/>
          </a:prstGeom>
          <a:noFill/>
          <a:ln cap="flat">
            <a:noFill/>
          </a:ln>
        </p:spPr>
      </p:pic>
      <p:sp>
        <p:nvSpPr>
          <p:cNvPr id="7" name="TextBox 1">
            <a:extLst>
              <a:ext uri="{FF2B5EF4-FFF2-40B4-BE49-F238E27FC236}">
                <a16:creationId xmlns:a16="http://schemas.microsoft.com/office/drawing/2014/main" id="{58C26156-A866-EC9C-82CD-667A8AB160BB}"/>
              </a:ext>
            </a:extLst>
          </p:cNvPr>
          <p:cNvSpPr txBox="1"/>
          <p:nvPr/>
        </p:nvSpPr>
        <p:spPr>
          <a:xfrm>
            <a:off x="8238433" y="366427"/>
            <a:ext cx="3632737" cy="276999"/>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ED34C"/>
                </a:solidFill>
                <a:uFillTx/>
                <a:latin typeface="Aptos SemiBold" pitchFamily="34"/>
                <a:cs typeface="Segoe UI" pitchFamily="34"/>
              </a:rPr>
              <a:t>INDIVIDUALS &amp; FAMILIES</a:t>
            </a:r>
          </a:p>
        </p:txBody>
      </p:sp>
      <p:cxnSp>
        <p:nvCxnSpPr>
          <p:cNvPr id="8" name="Straight Connector 6">
            <a:extLst>
              <a:ext uri="{FF2B5EF4-FFF2-40B4-BE49-F238E27FC236}">
                <a16:creationId xmlns:a16="http://schemas.microsoft.com/office/drawing/2014/main" id="{EC294242-BF54-CBC9-048F-BEAB92CBD64D}"/>
              </a:ext>
            </a:extLst>
          </p:cNvPr>
          <p:cNvCxnSpPr/>
          <p:nvPr/>
        </p:nvCxnSpPr>
        <p:spPr>
          <a:xfrm>
            <a:off x="7500612" y="3685900"/>
            <a:ext cx="1388627" cy="0"/>
          </a:xfrm>
          <a:prstGeom prst="straightConnector1">
            <a:avLst/>
          </a:prstGeom>
          <a:noFill/>
          <a:ln w="19046" cap="flat">
            <a:solidFill>
              <a:srgbClr val="FED34C"/>
            </a:solidFill>
            <a:prstDash val="solid"/>
            <a:miter/>
          </a:ln>
        </p:spPr>
      </p:cxnSp>
    </p:spTree>
    <p:extLst>
      <p:ext uri="{BB962C8B-B14F-4D97-AF65-F5344CB8AC3E}">
        <p14:creationId xmlns:p14="http://schemas.microsoft.com/office/powerpoint/2010/main" val="102138698"/>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01_Financial Advisors">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80C21962-43E6-5F83-F563-810643A5C65D}"/>
              </a:ext>
            </a:extLst>
          </p:cNvPr>
          <p:cNvPicPr>
            <a:picLocks noChangeAspect="1"/>
          </p:cNvPicPr>
          <p:nvPr/>
        </p:nvPicPr>
        <p:blipFill>
          <a:blip r:embed="rId2"/>
          <a:srcRect/>
          <a:stretch>
            <a:fillRect/>
          </a:stretch>
        </p:blipFill>
        <p:spPr>
          <a:xfrm>
            <a:off x="6524244" y="1170"/>
            <a:ext cx="5671831" cy="6853711"/>
          </a:xfrm>
          <a:prstGeom prst="rect">
            <a:avLst/>
          </a:prstGeom>
          <a:noFill/>
          <a:ln cap="flat">
            <a:noFill/>
          </a:ln>
        </p:spPr>
      </p:pic>
      <p:sp>
        <p:nvSpPr>
          <p:cNvPr id="3" name="Text Placeholder 18">
            <a:extLst>
              <a:ext uri="{FF2B5EF4-FFF2-40B4-BE49-F238E27FC236}">
                <a16:creationId xmlns:a16="http://schemas.microsoft.com/office/drawing/2014/main" id="{74131BF8-1638-8EA6-A5AA-1B5D014739A8}"/>
              </a:ext>
            </a:extLst>
          </p:cNvPr>
          <p:cNvSpPr txBox="1">
            <a:spLocks noGrp="1"/>
          </p:cNvSpPr>
          <p:nvPr>
            <p:ph type="body" idx="4294967295"/>
          </p:nvPr>
        </p:nvSpPr>
        <p:spPr>
          <a:xfrm>
            <a:off x="7383761" y="3854516"/>
            <a:ext cx="4487408" cy="369335"/>
          </a:xfrm>
        </p:spPr>
        <p:txBody>
          <a:bodyPr>
            <a:noAutofit/>
          </a:bodyPr>
          <a:lstStyle>
            <a:lvl1pPr marL="0" indent="0">
              <a:buNone/>
              <a:defRPr>
                <a:solidFill>
                  <a:srgbClr val="FFFFFF"/>
                </a:solidFill>
              </a:defRPr>
            </a:lvl1pPr>
          </a:lstStyle>
          <a:p>
            <a:pPr lvl="0"/>
            <a:r>
              <a:rPr lang="en-US"/>
              <a:t>Click to edit Optional Subtitle</a:t>
            </a:r>
          </a:p>
        </p:txBody>
      </p:sp>
      <p:cxnSp>
        <p:nvCxnSpPr>
          <p:cNvPr id="4" name="Straight Connector 8">
            <a:extLst>
              <a:ext uri="{FF2B5EF4-FFF2-40B4-BE49-F238E27FC236}">
                <a16:creationId xmlns:a16="http://schemas.microsoft.com/office/drawing/2014/main" id="{050AB48B-4801-EF8F-114C-E60AE2E76F76}"/>
              </a:ext>
            </a:extLst>
          </p:cNvPr>
          <p:cNvCxnSpPr/>
          <p:nvPr/>
        </p:nvCxnSpPr>
        <p:spPr>
          <a:xfrm>
            <a:off x="7500612" y="3685900"/>
            <a:ext cx="1388627" cy="0"/>
          </a:xfrm>
          <a:prstGeom prst="straightConnector1">
            <a:avLst/>
          </a:prstGeom>
          <a:noFill/>
          <a:ln w="19046" cap="flat">
            <a:solidFill>
              <a:srgbClr val="FED34C"/>
            </a:solidFill>
            <a:prstDash val="solid"/>
            <a:miter/>
          </a:ln>
        </p:spPr>
      </p:cxnSp>
      <p:sp>
        <p:nvSpPr>
          <p:cNvPr id="5" name="Text Placeholder 12">
            <a:extLst>
              <a:ext uri="{FF2B5EF4-FFF2-40B4-BE49-F238E27FC236}">
                <a16:creationId xmlns:a16="http://schemas.microsoft.com/office/drawing/2014/main" id="{F33CF23E-64D2-36B0-3158-DDFB814E5C35}"/>
              </a:ext>
            </a:extLst>
          </p:cNvPr>
          <p:cNvSpPr txBox="1">
            <a:spLocks noGrp="1"/>
          </p:cNvSpPr>
          <p:nvPr>
            <p:ph type="body" idx="4294967295"/>
          </p:nvPr>
        </p:nvSpPr>
        <p:spPr>
          <a:xfrm>
            <a:off x="7383761" y="1390518"/>
            <a:ext cx="4487399" cy="2192200"/>
          </a:xfrm>
        </p:spPr>
        <p:txBody>
          <a:bodyPr anchor="b">
            <a:noAutofit/>
          </a:bodyPr>
          <a:lstStyle>
            <a:lvl1pPr marL="0" indent="0">
              <a:buNone/>
              <a:defRPr sz="3600" spc="-50">
                <a:solidFill>
                  <a:srgbClr val="FFFFFF"/>
                </a:solidFill>
                <a:latin typeface="Aptos SemiBold" pitchFamily="34"/>
              </a:defRPr>
            </a:lvl1pPr>
          </a:lstStyle>
          <a:p>
            <a:pPr lvl="0"/>
            <a:r>
              <a:rPr lang="en-US"/>
              <a:t>Click to Edit Title</a:t>
            </a:r>
          </a:p>
        </p:txBody>
      </p:sp>
      <p:pic>
        <p:nvPicPr>
          <p:cNvPr id="6" name="Picture 4">
            <a:extLst>
              <a:ext uri="{FF2B5EF4-FFF2-40B4-BE49-F238E27FC236}">
                <a16:creationId xmlns:a16="http://schemas.microsoft.com/office/drawing/2014/main" id="{C01F91C2-DA00-E091-9497-5F0CE9E6F635}"/>
              </a:ext>
            </a:extLst>
          </p:cNvPr>
          <p:cNvPicPr>
            <a:picLocks noChangeAspect="1"/>
          </p:cNvPicPr>
          <p:nvPr/>
        </p:nvPicPr>
        <p:blipFill>
          <a:blip r:embed="rId3"/>
          <a:srcRect/>
          <a:stretch>
            <a:fillRect/>
          </a:stretch>
        </p:blipFill>
        <p:spPr>
          <a:xfrm>
            <a:off x="9855394" y="5309911"/>
            <a:ext cx="1866509" cy="1065157"/>
          </a:xfrm>
          <a:prstGeom prst="rect">
            <a:avLst/>
          </a:prstGeom>
          <a:noFill/>
          <a:ln cap="flat">
            <a:noFill/>
          </a:ln>
        </p:spPr>
      </p:pic>
      <p:sp>
        <p:nvSpPr>
          <p:cNvPr id="7" name="TextBox 1">
            <a:extLst>
              <a:ext uri="{FF2B5EF4-FFF2-40B4-BE49-F238E27FC236}">
                <a16:creationId xmlns:a16="http://schemas.microsoft.com/office/drawing/2014/main" id="{E8E3DDED-3EEF-720A-51F2-14A9BC800309}"/>
              </a:ext>
            </a:extLst>
          </p:cNvPr>
          <p:cNvSpPr txBox="1"/>
          <p:nvPr/>
        </p:nvSpPr>
        <p:spPr>
          <a:xfrm>
            <a:off x="8238433" y="366427"/>
            <a:ext cx="3632737" cy="276999"/>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ED34C"/>
                </a:solidFill>
                <a:uFillTx/>
                <a:latin typeface="Aptos SemiBold" pitchFamily="34"/>
                <a:cs typeface="Segoe UI" pitchFamily="34"/>
              </a:rPr>
              <a:t>FINANCIAL ADVISORS</a:t>
            </a:r>
          </a:p>
        </p:txBody>
      </p:sp>
      <p:cxnSp>
        <p:nvCxnSpPr>
          <p:cNvPr id="8" name="Straight Connector 6">
            <a:extLst>
              <a:ext uri="{FF2B5EF4-FFF2-40B4-BE49-F238E27FC236}">
                <a16:creationId xmlns:a16="http://schemas.microsoft.com/office/drawing/2014/main" id="{54C21DC2-F33C-5E32-5D2F-7019ADEA99F4}"/>
              </a:ext>
            </a:extLst>
          </p:cNvPr>
          <p:cNvCxnSpPr/>
          <p:nvPr/>
        </p:nvCxnSpPr>
        <p:spPr>
          <a:xfrm>
            <a:off x="7500612" y="3685900"/>
            <a:ext cx="1388627" cy="0"/>
          </a:xfrm>
          <a:prstGeom prst="straightConnector1">
            <a:avLst/>
          </a:prstGeom>
          <a:noFill/>
          <a:ln w="19046" cap="flat">
            <a:solidFill>
              <a:srgbClr val="FED34C"/>
            </a:solidFill>
            <a:prstDash val="solid"/>
            <a:miter/>
          </a:ln>
        </p:spPr>
      </p:cxnSp>
    </p:spTree>
    <p:extLst>
      <p:ext uri="{BB962C8B-B14F-4D97-AF65-F5344CB8AC3E}">
        <p14:creationId xmlns:p14="http://schemas.microsoft.com/office/powerpoint/2010/main" val="214722014"/>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01_Corporat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8108D7D-BC8F-9CB3-4026-4011F56B469B}"/>
              </a:ext>
            </a:extLst>
          </p:cNvPr>
          <p:cNvPicPr>
            <a:picLocks noChangeAspect="1"/>
          </p:cNvPicPr>
          <p:nvPr/>
        </p:nvPicPr>
        <p:blipFill>
          <a:blip r:embed="rId2"/>
          <a:srcRect/>
          <a:stretch>
            <a:fillRect/>
          </a:stretch>
        </p:blipFill>
        <p:spPr>
          <a:xfrm>
            <a:off x="0" y="0"/>
            <a:ext cx="8382003" cy="6861246"/>
          </a:xfrm>
          <a:prstGeom prst="rect">
            <a:avLst/>
          </a:prstGeom>
          <a:noFill/>
          <a:ln cap="flat">
            <a:noFill/>
          </a:ln>
        </p:spPr>
      </p:pic>
      <p:sp>
        <p:nvSpPr>
          <p:cNvPr id="3" name="Text Placeholder 12">
            <a:extLst>
              <a:ext uri="{FF2B5EF4-FFF2-40B4-BE49-F238E27FC236}">
                <a16:creationId xmlns:a16="http://schemas.microsoft.com/office/drawing/2014/main" id="{C765720B-2859-1C5C-86FF-3EFAE78A8092}"/>
              </a:ext>
            </a:extLst>
          </p:cNvPr>
          <p:cNvSpPr txBox="1">
            <a:spLocks noGrp="1"/>
          </p:cNvSpPr>
          <p:nvPr>
            <p:ph type="body" idx="4294967295"/>
          </p:nvPr>
        </p:nvSpPr>
        <p:spPr>
          <a:xfrm>
            <a:off x="376787" y="2507129"/>
            <a:ext cx="5575279" cy="616515"/>
          </a:xfrm>
        </p:spPr>
        <p:txBody>
          <a:bodyPr anchor="b">
            <a:noAutofit/>
          </a:bodyPr>
          <a:lstStyle>
            <a:lvl1pPr marL="0" indent="0">
              <a:buNone/>
              <a:defRPr sz="3200">
                <a:solidFill>
                  <a:srgbClr val="007EC3"/>
                </a:solidFill>
                <a:latin typeface="Aptos SemiBold" pitchFamily="34"/>
              </a:defRPr>
            </a:lvl1pPr>
          </a:lstStyle>
          <a:p>
            <a:pPr lvl="0"/>
            <a:r>
              <a:rPr lang="en-US"/>
              <a:t>Click to Edit Title Text</a:t>
            </a:r>
          </a:p>
        </p:txBody>
      </p:sp>
      <p:sp>
        <p:nvSpPr>
          <p:cNvPr id="4" name="Text Placeholder 18">
            <a:extLst>
              <a:ext uri="{FF2B5EF4-FFF2-40B4-BE49-F238E27FC236}">
                <a16:creationId xmlns:a16="http://schemas.microsoft.com/office/drawing/2014/main" id="{BF8AE839-8145-E465-B6EC-9B6B62209889}"/>
              </a:ext>
            </a:extLst>
          </p:cNvPr>
          <p:cNvSpPr txBox="1">
            <a:spLocks noGrp="1"/>
          </p:cNvSpPr>
          <p:nvPr>
            <p:ph type="body" idx="4294967295"/>
          </p:nvPr>
        </p:nvSpPr>
        <p:spPr>
          <a:xfrm>
            <a:off x="376787" y="3123645"/>
            <a:ext cx="5575279" cy="363538"/>
          </a:xfrm>
        </p:spPr>
        <p:txBody>
          <a:bodyPr>
            <a:noAutofit/>
          </a:bodyPr>
          <a:lstStyle>
            <a:lvl1pPr marL="0" indent="0">
              <a:buNone/>
              <a:defRPr sz="2200"/>
            </a:lvl1pPr>
          </a:lstStyle>
          <a:p>
            <a:pPr lvl="0"/>
            <a:r>
              <a:rPr lang="en-US"/>
              <a:t>Click to edit Optional Subtitle Text</a:t>
            </a:r>
          </a:p>
        </p:txBody>
      </p:sp>
      <p:pic>
        <p:nvPicPr>
          <p:cNvPr id="5" name="Graphic 7">
            <a:extLst>
              <a:ext uri="{FF2B5EF4-FFF2-40B4-BE49-F238E27FC236}">
                <a16:creationId xmlns:a16="http://schemas.microsoft.com/office/drawing/2014/main" id="{46542D6D-3D59-EC36-DE3A-0AEDB75544A3}"/>
              </a:ext>
            </a:extLst>
          </p:cNvPr>
          <p:cNvPicPr>
            <a:picLocks noChangeAspect="1"/>
          </p:cNvPicPr>
          <p:nvPr/>
        </p:nvPicPr>
        <p:blipFill>
          <a:blip r:embed="rId3"/>
          <a:srcRect/>
          <a:stretch>
            <a:fillRect/>
          </a:stretch>
        </p:blipFill>
        <p:spPr>
          <a:xfrm>
            <a:off x="376787" y="632371"/>
            <a:ext cx="594762" cy="594762"/>
          </a:xfrm>
          <a:prstGeom prst="rect">
            <a:avLst/>
          </a:prstGeom>
          <a:noFill/>
          <a:ln cap="flat">
            <a:noFill/>
          </a:ln>
        </p:spPr>
      </p:pic>
      <p:sp>
        <p:nvSpPr>
          <p:cNvPr id="6" name="Text Placeholder 9">
            <a:extLst>
              <a:ext uri="{FF2B5EF4-FFF2-40B4-BE49-F238E27FC236}">
                <a16:creationId xmlns:a16="http://schemas.microsoft.com/office/drawing/2014/main" id="{85959541-E3DA-3255-3C3F-06E2B57BF2F7}"/>
              </a:ext>
            </a:extLst>
          </p:cNvPr>
          <p:cNvSpPr txBox="1">
            <a:spLocks noGrp="1"/>
          </p:cNvSpPr>
          <p:nvPr>
            <p:ph type="body" idx="4294967295"/>
          </p:nvPr>
        </p:nvSpPr>
        <p:spPr>
          <a:xfrm>
            <a:off x="376787" y="4035036"/>
            <a:ext cx="5508071" cy="1711327"/>
          </a:xfrm>
        </p:spPr>
        <p:txBody>
          <a:bodyPr/>
          <a:lstStyle>
            <a:lvl1pPr marL="0" indent="0">
              <a:buNone/>
              <a:defRPr sz="1400"/>
            </a:lvl1pPr>
          </a:lstStyle>
          <a:p>
            <a:pPr lvl="0"/>
            <a:r>
              <a:rPr lang="en-US"/>
              <a:t>Insert optional text here.</a:t>
            </a:r>
          </a:p>
        </p:txBody>
      </p:sp>
      <p:pic>
        <p:nvPicPr>
          <p:cNvPr id="7" name="Picture 13" descr="A blue curved line with black background&#10;&#10;Description automatically generated">
            <a:extLst>
              <a:ext uri="{FF2B5EF4-FFF2-40B4-BE49-F238E27FC236}">
                <a16:creationId xmlns:a16="http://schemas.microsoft.com/office/drawing/2014/main" id="{CE2E366C-1C26-3E68-177E-5B64370403F8}"/>
              </a:ext>
            </a:extLst>
          </p:cNvPr>
          <p:cNvPicPr>
            <a:picLocks noChangeAspect="1"/>
          </p:cNvPicPr>
          <p:nvPr/>
        </p:nvPicPr>
        <p:blipFill>
          <a:blip r:embed="rId4"/>
          <a:stretch>
            <a:fillRect/>
          </a:stretch>
        </p:blipFill>
        <p:spPr>
          <a:xfrm>
            <a:off x="6466984" y="-3246"/>
            <a:ext cx="1915018" cy="4367284"/>
          </a:xfrm>
          <a:prstGeom prst="rect">
            <a:avLst/>
          </a:prstGeom>
          <a:noFill/>
          <a:ln cap="flat">
            <a:noFill/>
          </a:ln>
        </p:spPr>
      </p:pic>
      <p:sp>
        <p:nvSpPr>
          <p:cNvPr id="8" name="Rectangle: Rounded Corners 2">
            <a:extLst>
              <a:ext uri="{FF2B5EF4-FFF2-40B4-BE49-F238E27FC236}">
                <a16:creationId xmlns:a16="http://schemas.microsoft.com/office/drawing/2014/main" id="{A694E307-B976-3A18-39AC-C44AADAB1963}"/>
              </a:ext>
            </a:extLst>
          </p:cNvPr>
          <p:cNvSpPr/>
          <p:nvPr/>
        </p:nvSpPr>
        <p:spPr>
          <a:xfrm>
            <a:off x="6995169" y="6436973"/>
            <a:ext cx="1639244" cy="173690"/>
          </a:xfrm>
          <a:custGeom>
            <a:avLst>
              <a:gd name="f0" fmla="val 328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F7F7F">
              <a:alpha val="60000"/>
            </a:srgbClr>
          </a:solidFill>
          <a:ln w="6345" cap="flat">
            <a:solidFill>
              <a:srgbClr val="FED34C"/>
            </a:solidFill>
            <a:prstDash val="solid"/>
            <a:miter/>
          </a:ln>
        </p:spPr>
        <p:txBody>
          <a:bodyPr vert="horz" wrap="square" lIns="45720" tIns="45720" rIns="4572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ptos"/>
              </a:rPr>
              <a:t>Daybright Benefits Contact Center</a:t>
            </a:r>
          </a:p>
        </p:txBody>
      </p:sp>
    </p:spTree>
    <p:extLst>
      <p:ext uri="{BB962C8B-B14F-4D97-AF65-F5344CB8AC3E}">
        <p14:creationId xmlns:p14="http://schemas.microsoft.com/office/powerpoint/2010/main" val="1391829644"/>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01_Public">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9E64BEB-7788-37FE-F66E-76D8D3B3ED47}"/>
              </a:ext>
            </a:extLst>
          </p:cNvPr>
          <p:cNvPicPr>
            <a:picLocks noChangeAspect="1"/>
          </p:cNvPicPr>
          <p:nvPr/>
        </p:nvPicPr>
        <p:blipFill>
          <a:blip r:embed="rId2"/>
          <a:srcRect/>
          <a:stretch>
            <a:fillRect/>
          </a:stretch>
        </p:blipFill>
        <p:spPr>
          <a:xfrm>
            <a:off x="0" y="0"/>
            <a:ext cx="8382003" cy="6861246"/>
          </a:xfrm>
          <a:prstGeom prst="rect">
            <a:avLst/>
          </a:prstGeom>
          <a:noFill/>
          <a:ln cap="flat">
            <a:noFill/>
          </a:ln>
        </p:spPr>
      </p:pic>
      <p:sp>
        <p:nvSpPr>
          <p:cNvPr id="3" name="Text Placeholder 12">
            <a:extLst>
              <a:ext uri="{FF2B5EF4-FFF2-40B4-BE49-F238E27FC236}">
                <a16:creationId xmlns:a16="http://schemas.microsoft.com/office/drawing/2014/main" id="{4770180D-9387-4174-B1CA-E1F072715C98}"/>
              </a:ext>
            </a:extLst>
          </p:cNvPr>
          <p:cNvSpPr txBox="1">
            <a:spLocks noGrp="1"/>
          </p:cNvSpPr>
          <p:nvPr>
            <p:ph type="body" idx="4294967295"/>
          </p:nvPr>
        </p:nvSpPr>
        <p:spPr>
          <a:xfrm>
            <a:off x="376787" y="2507129"/>
            <a:ext cx="5575279" cy="616515"/>
          </a:xfrm>
        </p:spPr>
        <p:txBody>
          <a:bodyPr anchor="b">
            <a:noAutofit/>
          </a:bodyPr>
          <a:lstStyle>
            <a:lvl1pPr marL="0" indent="0">
              <a:buNone/>
              <a:defRPr sz="3200">
                <a:solidFill>
                  <a:srgbClr val="007EC3"/>
                </a:solidFill>
                <a:latin typeface="Aptos SemiBold" pitchFamily="34"/>
              </a:defRPr>
            </a:lvl1pPr>
          </a:lstStyle>
          <a:p>
            <a:pPr lvl="0"/>
            <a:r>
              <a:rPr lang="en-US"/>
              <a:t>Click to Edit Title Text</a:t>
            </a:r>
          </a:p>
        </p:txBody>
      </p:sp>
      <p:sp>
        <p:nvSpPr>
          <p:cNvPr id="4" name="Text Placeholder 18">
            <a:extLst>
              <a:ext uri="{FF2B5EF4-FFF2-40B4-BE49-F238E27FC236}">
                <a16:creationId xmlns:a16="http://schemas.microsoft.com/office/drawing/2014/main" id="{4CA0E22C-85EE-8939-C22C-4D781E6A2914}"/>
              </a:ext>
            </a:extLst>
          </p:cNvPr>
          <p:cNvSpPr txBox="1">
            <a:spLocks noGrp="1"/>
          </p:cNvSpPr>
          <p:nvPr>
            <p:ph type="body" idx="4294967295"/>
          </p:nvPr>
        </p:nvSpPr>
        <p:spPr>
          <a:xfrm>
            <a:off x="376787" y="3123645"/>
            <a:ext cx="5575279" cy="363538"/>
          </a:xfrm>
        </p:spPr>
        <p:txBody>
          <a:bodyPr>
            <a:noAutofit/>
          </a:bodyPr>
          <a:lstStyle>
            <a:lvl1pPr marL="0" indent="0">
              <a:buNone/>
              <a:defRPr sz="2200"/>
            </a:lvl1pPr>
          </a:lstStyle>
          <a:p>
            <a:pPr lvl="0"/>
            <a:r>
              <a:rPr lang="en-US"/>
              <a:t>Click to edit Optional Subtitle Text</a:t>
            </a:r>
          </a:p>
        </p:txBody>
      </p:sp>
      <p:pic>
        <p:nvPicPr>
          <p:cNvPr id="5" name="Graphic 7">
            <a:extLst>
              <a:ext uri="{FF2B5EF4-FFF2-40B4-BE49-F238E27FC236}">
                <a16:creationId xmlns:a16="http://schemas.microsoft.com/office/drawing/2014/main" id="{8341ED9B-2484-1051-432C-4779C44714F1}"/>
              </a:ext>
            </a:extLst>
          </p:cNvPr>
          <p:cNvPicPr>
            <a:picLocks noChangeAspect="1"/>
          </p:cNvPicPr>
          <p:nvPr/>
        </p:nvPicPr>
        <p:blipFill>
          <a:blip r:embed="rId3"/>
          <a:srcRect/>
          <a:stretch>
            <a:fillRect/>
          </a:stretch>
        </p:blipFill>
        <p:spPr>
          <a:xfrm>
            <a:off x="376787" y="632371"/>
            <a:ext cx="594762" cy="594762"/>
          </a:xfrm>
          <a:prstGeom prst="rect">
            <a:avLst/>
          </a:prstGeom>
          <a:noFill/>
          <a:ln cap="flat">
            <a:noFill/>
          </a:ln>
        </p:spPr>
      </p:pic>
      <p:sp>
        <p:nvSpPr>
          <p:cNvPr id="6" name="Text Placeholder 9">
            <a:extLst>
              <a:ext uri="{FF2B5EF4-FFF2-40B4-BE49-F238E27FC236}">
                <a16:creationId xmlns:a16="http://schemas.microsoft.com/office/drawing/2014/main" id="{CD2AA258-7564-6E0B-F9B3-156C2096AB21}"/>
              </a:ext>
            </a:extLst>
          </p:cNvPr>
          <p:cNvSpPr txBox="1">
            <a:spLocks noGrp="1"/>
          </p:cNvSpPr>
          <p:nvPr>
            <p:ph type="body" idx="4294967295"/>
          </p:nvPr>
        </p:nvSpPr>
        <p:spPr>
          <a:xfrm>
            <a:off x="376787" y="4035036"/>
            <a:ext cx="5508071" cy="1711327"/>
          </a:xfrm>
        </p:spPr>
        <p:txBody>
          <a:bodyPr/>
          <a:lstStyle>
            <a:lvl1pPr marL="0" indent="0">
              <a:buNone/>
              <a:defRPr sz="1400"/>
            </a:lvl1pPr>
          </a:lstStyle>
          <a:p>
            <a:pPr lvl="0"/>
            <a:r>
              <a:rPr lang="en-US"/>
              <a:t>Insert optional text here.</a:t>
            </a:r>
          </a:p>
        </p:txBody>
      </p:sp>
      <p:pic>
        <p:nvPicPr>
          <p:cNvPr id="7" name="Picture 13" descr="A blue curved line with black background&#10;&#10;Description automatically generated">
            <a:extLst>
              <a:ext uri="{FF2B5EF4-FFF2-40B4-BE49-F238E27FC236}">
                <a16:creationId xmlns:a16="http://schemas.microsoft.com/office/drawing/2014/main" id="{146F888A-1A99-7D4E-0D30-6226847AFDA2}"/>
              </a:ext>
            </a:extLst>
          </p:cNvPr>
          <p:cNvPicPr>
            <a:picLocks noChangeAspect="1"/>
          </p:cNvPicPr>
          <p:nvPr/>
        </p:nvPicPr>
        <p:blipFill>
          <a:blip r:embed="rId4"/>
          <a:stretch>
            <a:fillRect/>
          </a:stretch>
        </p:blipFill>
        <p:spPr>
          <a:xfrm>
            <a:off x="6466984" y="-3246"/>
            <a:ext cx="1915018" cy="4367284"/>
          </a:xfrm>
          <a:prstGeom prst="rect">
            <a:avLst/>
          </a:prstGeom>
          <a:noFill/>
          <a:ln cap="flat">
            <a:noFill/>
          </a:ln>
        </p:spPr>
      </p:pic>
      <p:sp>
        <p:nvSpPr>
          <p:cNvPr id="8" name="Rectangle: Rounded Corners 1">
            <a:extLst>
              <a:ext uri="{FF2B5EF4-FFF2-40B4-BE49-F238E27FC236}">
                <a16:creationId xmlns:a16="http://schemas.microsoft.com/office/drawing/2014/main" id="{C7337544-C51A-CF48-EAE2-58E32CE780F9}"/>
              </a:ext>
            </a:extLst>
          </p:cNvPr>
          <p:cNvSpPr/>
          <p:nvPr/>
        </p:nvSpPr>
        <p:spPr>
          <a:xfrm>
            <a:off x="6798746" y="6436973"/>
            <a:ext cx="2032089" cy="173690"/>
          </a:xfrm>
          <a:custGeom>
            <a:avLst>
              <a:gd name="f0" fmla="val 3288"/>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F7F7F">
              <a:alpha val="60000"/>
            </a:srgbClr>
          </a:solidFill>
          <a:ln w="6345" cap="flat">
            <a:solidFill>
              <a:srgbClr val="FED34C"/>
            </a:solidFill>
            <a:prstDash val="solid"/>
            <a:miter/>
          </a:ln>
        </p:spPr>
        <p:txBody>
          <a:bodyPr vert="horz" wrap="square" lIns="45720" tIns="45720" rIns="4572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FFFFFF"/>
                </a:solidFill>
                <a:uFillTx/>
                <a:latin typeface="Aptos"/>
              </a:rPr>
              <a:t>Briarcliff Manor Union Free School District</a:t>
            </a:r>
          </a:p>
        </p:txBody>
      </p:sp>
    </p:spTree>
    <p:extLst>
      <p:ext uri="{BB962C8B-B14F-4D97-AF65-F5344CB8AC3E}">
        <p14:creationId xmlns:p14="http://schemas.microsoft.com/office/powerpoint/2010/main" val="2933121222"/>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3E04AF-63C3-1F7B-A190-A79113BD7D5B}"/>
              </a:ext>
            </a:extLst>
          </p:cNvPr>
          <p:cNvSpPr txBox="1">
            <a:spLocks noGrp="1"/>
          </p:cNvSpPr>
          <p:nvPr>
            <p:ph type="title"/>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2D77DE6B-8410-18F0-5ADD-72AC278BD4AD}"/>
              </a:ext>
            </a:extLst>
          </p:cNvPr>
          <p:cNvSpPr txBox="1">
            <a:spLocks noGrp="1"/>
          </p:cNvSpPr>
          <p:nvPr>
            <p:ph type="body" idx="1"/>
          </p:nvPr>
        </p:nvSpPr>
        <p:spPr>
          <a:xfrm>
            <a:off x="371475" y="1329555"/>
            <a:ext cx="11520489" cy="4847408"/>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E0CE2C14-50CC-D4F4-DDB5-631D1D90D72E}"/>
              </a:ext>
            </a:extLst>
          </p:cNvPr>
          <p:cNvSpPr txBox="1">
            <a:spLocks noGrp="1"/>
          </p:cNvSpPr>
          <p:nvPr>
            <p:ph type="sldNum" sz="quarter" idx="4"/>
          </p:nvPr>
        </p:nvSpPr>
        <p:spPr>
          <a:xfrm>
            <a:off x="11518897" y="6581979"/>
            <a:ext cx="373066" cy="206105"/>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000" b="0" i="0" u="none" strike="noStrike" kern="1200" cap="none" spc="0" baseline="0">
                <a:solidFill>
                  <a:srgbClr val="828282"/>
                </a:solidFill>
                <a:uFillTx/>
                <a:latin typeface="Segoe UI" pitchFamily="34"/>
                <a:cs typeface="Segoe UI" pitchFamily="34"/>
              </a:defRPr>
            </a:lvl1pPr>
          </a:lstStyle>
          <a:p>
            <a:pPr lvl="0"/>
            <a:fld id="{6EB73176-A3D8-3146-A619-56B9D907D107}" type="slidenum">
              <a:t>‹#›</a:t>
            </a:fld>
            <a:endParaRPr lang="en-US"/>
          </a:p>
        </p:txBody>
      </p:sp>
      <p:pic>
        <p:nvPicPr>
          <p:cNvPr id="5" name="Picture 4" descr="A blue and grey logo&#10;&#10;Description automatically generated">
            <a:extLst>
              <a:ext uri="{FF2B5EF4-FFF2-40B4-BE49-F238E27FC236}">
                <a16:creationId xmlns:a16="http://schemas.microsoft.com/office/drawing/2014/main" id="{4C4C81D6-0263-F966-2FCC-84FE7E3D2D70}"/>
              </a:ext>
            </a:extLst>
          </p:cNvPr>
          <p:cNvPicPr>
            <a:picLocks noChangeAspect="1"/>
          </p:cNvPicPr>
          <p:nvPr/>
        </p:nvPicPr>
        <p:blipFill>
          <a:blip r:embed="rId30"/>
          <a:stretch>
            <a:fillRect/>
          </a:stretch>
        </p:blipFill>
        <p:spPr>
          <a:xfrm>
            <a:off x="371475" y="6377043"/>
            <a:ext cx="1487363" cy="347426"/>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xStyles>
    <p:title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p:titleStyle>
    <p:bodyStyle>
      <a:lvl1pPr marL="228600" marR="0" lvl="0" indent="-228600" algn="l" defTabSz="914400" rtl="0" fontAlgn="auto" hangingPunct="1">
        <a:lnSpc>
          <a:spcPct val="100000"/>
        </a:lnSpc>
        <a:spcBef>
          <a:spcPts val="1000"/>
        </a:spcBef>
        <a:spcAft>
          <a:spcPts val="0"/>
        </a:spcAft>
        <a:buSzPct val="100000"/>
        <a:buFont typeface="Arial" pitchFamily="34"/>
        <a:buChar char="•"/>
        <a:tabLst/>
        <a:defRPr lang="en-US" sz="1800" b="0" i="0" u="none" strike="noStrike" kern="1200" cap="none" spc="0" baseline="0">
          <a:solidFill>
            <a:srgbClr val="3F3F3F"/>
          </a:solidFill>
          <a:uFillTx/>
          <a:latin typeface="Aptos" pitchFamily="34"/>
          <a:cs typeface="Segoe UI" pitchFamily="34"/>
        </a:defRPr>
      </a:lvl1pPr>
      <a:lvl2pPr marL="685800" marR="0" lvl="1" indent="-228600" algn="l" defTabSz="914400" rtl="0" fontAlgn="auto" hangingPunct="1">
        <a:lnSpc>
          <a:spcPct val="100000"/>
        </a:lnSpc>
        <a:spcBef>
          <a:spcPts val="500"/>
        </a:spcBef>
        <a:spcAft>
          <a:spcPts val="0"/>
        </a:spcAft>
        <a:buSzPct val="100000"/>
        <a:buFont typeface="Arial" pitchFamily="34"/>
        <a:buChar char="•"/>
        <a:tabLst/>
        <a:defRPr lang="en-US" sz="1600" b="0" i="0" u="none" strike="noStrike" kern="1200" cap="none" spc="0" baseline="0">
          <a:solidFill>
            <a:srgbClr val="3F3F3F"/>
          </a:solidFill>
          <a:uFillTx/>
          <a:latin typeface="Aptos" pitchFamily="34"/>
          <a:cs typeface="Segoe UI" pitchFamily="34"/>
        </a:defRPr>
      </a:lvl2pPr>
      <a:lvl3pPr marL="1143000" marR="0" lvl="2" indent="-228600" algn="l" defTabSz="914400" rtl="0" fontAlgn="auto" hangingPunct="1">
        <a:lnSpc>
          <a:spcPct val="100000"/>
        </a:lnSpc>
        <a:spcBef>
          <a:spcPts val="500"/>
        </a:spcBef>
        <a:spcAft>
          <a:spcPts val="0"/>
        </a:spcAft>
        <a:buSzPct val="100000"/>
        <a:buFont typeface="Arial" pitchFamily="34"/>
        <a:buChar char="•"/>
        <a:tabLst/>
        <a:defRPr lang="en-US" sz="1400" b="0" i="0" u="none" strike="noStrike" kern="1200" cap="none" spc="0" baseline="0">
          <a:solidFill>
            <a:srgbClr val="3F3F3F"/>
          </a:solidFill>
          <a:uFillTx/>
          <a:latin typeface="Aptos" pitchFamily="34"/>
          <a:cs typeface="Segoe UI" pitchFamily="34"/>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1200" b="0" i="0" u="none" strike="noStrike" kern="1200" cap="none" spc="0" baseline="0">
          <a:solidFill>
            <a:srgbClr val="3F3F3F"/>
          </a:solidFill>
          <a:uFillTx/>
          <a:latin typeface="Aptos" pitchFamily="34"/>
          <a:cs typeface="Segoe UI" pitchFamily="34"/>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1200" b="0" i="0" u="none" strike="noStrike" kern="1200" cap="none" spc="0" baseline="0">
          <a:solidFill>
            <a:srgbClr val="3F3F3F"/>
          </a:solidFill>
          <a:uFillTx/>
          <a:latin typeface="Aptos" pitchFamily="34"/>
          <a:cs typeface="Segoe UI"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jpe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15.svg"/><Relationship Id="rId1" Type="http://schemas.openxmlformats.org/officeDocument/2006/relationships/slideLayout" Target="../slideLayouts/slideLayout19.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5.svg"/><Relationship Id="rId1" Type="http://schemas.openxmlformats.org/officeDocument/2006/relationships/slideLayout" Target="../slideLayouts/slideLayout19.xml"/><Relationship Id="rId4" Type="http://schemas.openxmlformats.org/officeDocument/2006/relationships/hyperlink" Target="https://www.mytsalogin.com/Employers/_DEV/Services/Dashboard.ph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sv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svg"/><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svg"/><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sv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5.svg"/><Relationship Id="rId1" Type="http://schemas.openxmlformats.org/officeDocument/2006/relationships/slideLayout" Target="../slideLayouts/slideLayout19.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hyperlink" Target="mailto:jdrollins@tsacg.com" TargetMode="External"/><Relationship Id="rId3" Type="http://schemas.openxmlformats.org/officeDocument/2006/relationships/hyperlink" Target="mailto:rard@tsacg.com" TargetMode="External"/><Relationship Id="rId7" Type="http://schemas.openxmlformats.org/officeDocument/2006/relationships/hyperlink" Target="mailto:rphillips@omni403b.com" TargetMode="External"/><Relationship Id="rId2" Type="http://schemas.openxmlformats.org/officeDocument/2006/relationships/image" Target="../media/image15.svg"/><Relationship Id="rId1" Type="http://schemas.openxmlformats.org/officeDocument/2006/relationships/slideLayout" Target="../slideLayouts/slideLayout19.xml"/><Relationship Id="rId6" Type="http://schemas.openxmlformats.org/officeDocument/2006/relationships/hyperlink" Target="mailto:emiller@tsacg.com" TargetMode="External"/><Relationship Id="rId5" Type="http://schemas.openxmlformats.org/officeDocument/2006/relationships/hyperlink" Target="mailto:jmcduffie@omni403b.com" TargetMode="External"/><Relationship Id="rId10" Type="http://schemas.openxmlformats.org/officeDocument/2006/relationships/image" Target="../media/image39.svg"/><Relationship Id="rId4" Type="http://schemas.openxmlformats.org/officeDocument/2006/relationships/hyperlink" Target="mailto:pbottoms@tsacg.com" TargetMode="External"/><Relationship Id="rId9" Type="http://schemas.openxmlformats.org/officeDocument/2006/relationships/image" Target="../media/image38.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jpe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jpe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jpe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jpeg"/><Relationship Id="rId1" Type="http://schemas.openxmlformats.org/officeDocument/2006/relationships/slideLayout" Target="../slideLayouts/slideLayout1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726C3E-1A16-DD0C-357C-9AA21DB7F99D}"/>
              </a:ext>
            </a:extLst>
          </p:cNvPr>
          <p:cNvSpPr>
            <a:spLocks noGrp="1"/>
          </p:cNvSpPr>
          <p:nvPr>
            <p:ph type="body" idx="4294967295"/>
          </p:nvPr>
        </p:nvSpPr>
        <p:spPr/>
        <p:txBody>
          <a:bodyPr/>
          <a:lstStyle/>
          <a:p>
            <a:pPr marL="0" indent="0" algn="ctr">
              <a:buNone/>
            </a:pPr>
            <a:r>
              <a:rPr lang="en-US" sz="3600" spc="-50" dirty="0">
                <a:solidFill>
                  <a:srgbClr val="FFFFFF"/>
                </a:solidFill>
                <a:latin typeface="Aptos SemiBold" pitchFamily="34"/>
              </a:rPr>
              <a:t>ASBO International Non-ERISA </a:t>
            </a:r>
            <a:br>
              <a:rPr lang="en-US" sz="3600" spc="-50" dirty="0">
                <a:solidFill>
                  <a:srgbClr val="FFFFFF"/>
                </a:solidFill>
                <a:latin typeface="Aptos SemiBold" pitchFamily="34"/>
              </a:rPr>
            </a:br>
            <a:r>
              <a:rPr lang="en-US" sz="3600" spc="-50" dirty="0">
                <a:solidFill>
                  <a:srgbClr val="FFFFFF"/>
                </a:solidFill>
                <a:latin typeface="Aptos SemiBold" pitchFamily="34"/>
              </a:rPr>
              <a:t>Governmental Model Plan</a:t>
            </a:r>
          </a:p>
          <a:p>
            <a:pPr marL="0" indent="0" algn="ctr">
              <a:buNone/>
            </a:pPr>
            <a:r>
              <a:rPr lang="en-US" sz="1800" spc="-50" dirty="0">
                <a:solidFill>
                  <a:srgbClr val="FED44C"/>
                </a:solidFill>
                <a:latin typeface="Aptos SemiBold" pitchFamily="34"/>
              </a:rPr>
              <a:t>––––––––––––––––––––––––</a:t>
            </a:r>
          </a:p>
          <a:p>
            <a:pPr marL="0" indent="0" algn="ctr">
              <a:buNone/>
            </a:pPr>
            <a:r>
              <a:rPr lang="en-US" sz="1800" dirty="0">
                <a:solidFill>
                  <a:srgbClr val="FFFFFF"/>
                </a:solidFill>
              </a:rPr>
              <a:t>Non ERISA Plans Primer</a:t>
            </a:r>
          </a:p>
          <a:p>
            <a:endParaRPr lang="en-US" sz="2000" spc="-50" dirty="0">
              <a:solidFill>
                <a:srgbClr val="FFFFFF"/>
              </a:solidFill>
              <a:latin typeface="Aptos SemiBold" pitchFamily="34"/>
            </a:endParaRPr>
          </a:p>
          <a:p>
            <a:endParaRPr lang="en-US" dirty="0"/>
          </a:p>
        </p:txBody>
      </p:sp>
    </p:spTree>
    <p:extLst>
      <p:ext uri="{BB962C8B-B14F-4D97-AF65-F5344CB8AC3E}">
        <p14:creationId xmlns:p14="http://schemas.microsoft.com/office/powerpoint/2010/main" val="1346612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42D60F03-7726-95DE-7B7D-55504E6876D4}"/>
              </a:ext>
            </a:extLst>
          </p:cNvPr>
          <p:cNvPicPr>
            <a:picLocks noChangeAspect="1"/>
          </p:cNvPicPr>
          <p:nvPr/>
        </p:nvPicPr>
        <p:blipFill>
          <a:blip r:embed="rId2"/>
          <a:srcRect l="44507" t="21323" r="58809"/>
          <a:stretch>
            <a:fillRect/>
          </a:stretch>
        </p:blipFill>
        <p:spPr>
          <a:xfrm>
            <a:off x="8462433" y="0"/>
            <a:ext cx="3729563" cy="6852376"/>
          </a:xfrm>
          <a:prstGeom prst="rect">
            <a:avLst/>
          </a:prstGeom>
          <a:noFill/>
          <a:ln cap="flat">
            <a:noFill/>
          </a:ln>
        </p:spPr>
      </p:pic>
      <p:pic>
        <p:nvPicPr>
          <p:cNvPr id="3" name="Graphic 5">
            <a:extLst>
              <a:ext uri="{FF2B5EF4-FFF2-40B4-BE49-F238E27FC236}">
                <a16:creationId xmlns:a16="http://schemas.microsoft.com/office/drawing/2014/main" id="{355F06B3-B331-6403-2B64-D2B236E91AA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505821" y="4876796"/>
            <a:ext cx="3686175" cy="1981203"/>
          </a:xfrm>
          <a:prstGeom prst="rect">
            <a:avLst/>
          </a:prstGeom>
          <a:noFill/>
          <a:ln cap="flat">
            <a:noFill/>
          </a:ln>
        </p:spPr>
      </p:pic>
      <p:sp>
        <p:nvSpPr>
          <p:cNvPr id="4" name="Title 6">
            <a:extLst>
              <a:ext uri="{FF2B5EF4-FFF2-40B4-BE49-F238E27FC236}">
                <a16:creationId xmlns:a16="http://schemas.microsoft.com/office/drawing/2014/main" id="{B97900E4-1603-FAC7-05DB-C6532961422D}"/>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a:t>Employer Responsibility in Non-ERISA 403(b)</a:t>
            </a:r>
            <a:endParaRPr lang="en-US" dirty="0"/>
          </a:p>
        </p:txBody>
      </p:sp>
      <p:sp>
        <p:nvSpPr>
          <p:cNvPr id="5" name="Slide Number Placeholder 3">
            <a:extLst>
              <a:ext uri="{FF2B5EF4-FFF2-40B4-BE49-F238E27FC236}">
                <a16:creationId xmlns:a16="http://schemas.microsoft.com/office/drawing/2014/main" id="{1B8B2107-9372-3E0E-2ED0-48CCBF725E36}"/>
              </a:ext>
            </a:extLst>
          </p:cNvPr>
          <p:cNvSpPr txBox="1">
            <a:spLocks noGrp="1"/>
          </p:cNvSpPr>
          <p:nvPr>
            <p:ph type="sldNum" sz="quarter" idx="8"/>
          </p:nvPr>
        </p:nvSpPr>
        <p:spPr>
          <a:xfrm>
            <a:off x="11518897" y="6581979"/>
            <a:ext cx="373066" cy="206105"/>
          </a:xfrm>
        </p:spPr>
        <p:txBody>
          <a:bodyPr/>
          <a:lstStyle/>
          <a:p>
            <a:pPr lvl="0"/>
            <a:fld id="{D7460DB5-354B-F54B-A177-E4A816A4C9C3}" type="slidenum">
              <a:t>10</a:t>
            </a:fld>
            <a:endParaRPr lang="en-US" dirty="0"/>
          </a:p>
        </p:txBody>
      </p:sp>
      <p:sp>
        <p:nvSpPr>
          <p:cNvPr id="6" name="TextBox 1">
            <a:extLst>
              <a:ext uri="{FF2B5EF4-FFF2-40B4-BE49-F238E27FC236}">
                <a16:creationId xmlns:a16="http://schemas.microsoft.com/office/drawing/2014/main" id="{CDFC9536-B481-4C79-4056-F4CD10E37E98}"/>
              </a:ext>
            </a:extLst>
          </p:cNvPr>
          <p:cNvSpPr txBox="1"/>
          <p:nvPr/>
        </p:nvSpPr>
        <p:spPr>
          <a:xfrm>
            <a:off x="626528" y="2257050"/>
            <a:ext cx="8004516" cy="3447098"/>
          </a:xfrm>
          <a:prstGeom prst="rect">
            <a:avLst/>
          </a:prstGeom>
          <a:noFill/>
          <a:ln cap="flat">
            <a:noFill/>
          </a:ln>
        </p:spPr>
        <p:txBody>
          <a:bodyPr vert="horz" wrap="square" lIns="91440" tIns="45720" rIns="91440" bIns="45720" anchor="t" anchorCtr="1" compatLnSpc="1">
            <a:spAutoFit/>
          </a:bodyPr>
          <a:lstStyle/>
          <a:p>
            <a:pPr>
              <a:spcAft>
                <a:spcPts val="1200"/>
              </a:spcAft>
              <a:defRPr sz="1800" b="0" i="0" u="none" strike="noStrike" kern="0" cap="none" spc="0" baseline="0">
                <a:solidFill>
                  <a:srgbClr val="000000"/>
                </a:solidFill>
                <a:uFillTx/>
              </a:defRPr>
            </a:pPr>
            <a:r>
              <a:rPr lang="en-US" sz="2400" b="0" i="0" u="none" strike="noStrike" kern="1200" cap="none" spc="0" baseline="0" dirty="0">
                <a:solidFill>
                  <a:srgbClr val="007EC3"/>
                </a:solidFill>
                <a:uFillTx/>
                <a:latin typeface="Aptos"/>
              </a:rPr>
              <a:t>                  The plan sponsor may not:</a:t>
            </a:r>
          </a:p>
          <a:p>
            <a:pPr marL="2000250" lvl="4" indent="-171450">
              <a:spcAft>
                <a:spcPts val="1200"/>
              </a:spcAft>
              <a:buFont typeface="Arial" panose="020B0604020202020204" pitchFamily="34" charset="0"/>
              <a:buChar char="•"/>
            </a:pPr>
            <a:r>
              <a:rPr lang="en-US" sz="1400" dirty="0">
                <a:solidFill>
                  <a:srgbClr val="000000"/>
                </a:solidFill>
                <a:effectLst/>
                <a:latin typeface="Aptos" panose="020B0004020202020204" pitchFamily="34" charset="0"/>
              </a:rPr>
              <a:t>Permit any type of employer contributions under the plan</a:t>
            </a:r>
          </a:p>
          <a:p>
            <a:pPr marL="2000250" lvl="4" indent="-171450">
              <a:spcAft>
                <a:spcPts val="1200"/>
              </a:spcAft>
              <a:buFont typeface="Arial" panose="020B0604020202020204" pitchFamily="34" charset="0"/>
              <a:buChar char="•"/>
            </a:pPr>
            <a:r>
              <a:rPr lang="en-US" sz="1400" dirty="0">
                <a:solidFill>
                  <a:srgbClr val="000000"/>
                </a:solidFill>
                <a:effectLst/>
                <a:latin typeface="Aptos" panose="020B0004020202020204" pitchFamily="34" charset="0"/>
              </a:rPr>
              <a:t>Have responsibility for, or make, discretionary determinations in administering any part of the 403(b) plan/program</a:t>
            </a:r>
          </a:p>
          <a:p>
            <a:pPr marL="2000250" lvl="4" indent="-171450">
              <a:spcAft>
                <a:spcPts val="1200"/>
              </a:spcAft>
              <a:buFont typeface="Arial" panose="020B0604020202020204" pitchFamily="34" charset="0"/>
              <a:buChar char="•"/>
            </a:pPr>
            <a:r>
              <a:rPr lang="en-US" sz="1400" dirty="0">
                <a:solidFill>
                  <a:srgbClr val="000000"/>
                </a:solidFill>
                <a:effectLst/>
                <a:latin typeface="Aptos" panose="020B0004020202020204" pitchFamily="34" charset="0"/>
              </a:rPr>
              <a:t>Make discretionary decisions including authorizing plan-to-plan transfers; processing distributions, including hardship distributions; determining whether a domestic relations order (QDRO) is qualified; and determining eligibility for and enforcement of loans</a:t>
            </a:r>
          </a:p>
          <a:p>
            <a:pPr marL="2000250" lvl="4" indent="-171450">
              <a:spcAft>
                <a:spcPts val="1200"/>
              </a:spcAft>
              <a:buFont typeface="Arial" panose="020B0604020202020204" pitchFamily="34" charset="0"/>
              <a:buChar char="•"/>
            </a:pPr>
            <a:r>
              <a:rPr lang="en-US" sz="1400" dirty="0">
                <a:solidFill>
                  <a:srgbClr val="000000"/>
                </a:solidFill>
                <a:effectLst/>
                <a:latin typeface="Aptos" panose="020B0004020202020204" pitchFamily="34" charset="0"/>
              </a:rPr>
              <a:t>Limit investments to one provider (Field Assistance Bulletin (FAB) 2010-01 permits “reasonable choice” for cost considerations where, for example, multiple investments are available under a broker/dealer or an “open architecture” program)</a:t>
            </a:r>
          </a:p>
        </p:txBody>
      </p:sp>
      <p:pic>
        <p:nvPicPr>
          <p:cNvPr id="7" name="Picture 4">
            <a:extLst>
              <a:ext uri="{FF2B5EF4-FFF2-40B4-BE49-F238E27FC236}">
                <a16:creationId xmlns:a16="http://schemas.microsoft.com/office/drawing/2014/main" id="{6C69E6AA-7F2A-0ACA-6782-582FD67D5BDB}"/>
              </a:ext>
            </a:extLst>
          </p:cNvPr>
          <p:cNvPicPr>
            <a:picLocks noChangeAspect="1"/>
          </p:cNvPicPr>
          <p:nvPr/>
        </p:nvPicPr>
        <p:blipFill>
          <a:blip r:embed="rId4"/>
          <a:srcRect/>
          <a:stretch>
            <a:fillRect/>
          </a:stretch>
        </p:blipFill>
        <p:spPr>
          <a:xfrm>
            <a:off x="1906764" y="1146228"/>
            <a:ext cx="1110822" cy="1110822"/>
          </a:xfrm>
          <a:prstGeom prst="rect">
            <a:avLst/>
          </a:prstGeom>
          <a:noFill/>
          <a:ln cap="flat">
            <a:noFill/>
          </a:ln>
        </p:spPr>
      </p:pic>
    </p:spTree>
    <p:extLst>
      <p:ext uri="{BB962C8B-B14F-4D97-AF65-F5344CB8AC3E}">
        <p14:creationId xmlns:p14="http://schemas.microsoft.com/office/powerpoint/2010/main" val="171630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147480288">
    <p:spTree>
      <p:nvGrpSpPr>
        <p:cNvPr id="1" name=""/>
        <p:cNvGrpSpPr/>
        <p:nvPr/>
      </p:nvGrpSpPr>
      <p:grpSpPr>
        <a:xfrm>
          <a:off x="0" y="0"/>
          <a:ext cx="0" cy="0"/>
          <a:chOff x="0" y="0"/>
          <a:chExt cx="0" cy="0"/>
        </a:xfrm>
      </p:grpSpPr>
      <p:pic>
        <p:nvPicPr>
          <p:cNvPr id="2" name="Picture 10" descr="A yellow circle with black lines&#10;&#10;AI-generated content may be incorrect.">
            <a:extLst>
              <a:ext uri="{FF2B5EF4-FFF2-40B4-BE49-F238E27FC236}">
                <a16:creationId xmlns:a16="http://schemas.microsoft.com/office/drawing/2014/main" id="{27957627-069A-C73A-94FA-8410847B191B}"/>
              </a:ext>
            </a:extLst>
          </p:cNvPr>
          <p:cNvPicPr>
            <a:picLocks noChangeAspect="1"/>
          </p:cNvPicPr>
          <p:nvPr/>
        </p:nvPicPr>
        <p:blipFill>
          <a:blip r:embed="rId2">
            <a:alphaModFix amt="20000"/>
          </a:blip>
          <a:srcRect r="23580" b="43931"/>
          <a:stretch>
            <a:fillRect/>
          </a:stretch>
        </p:blipFill>
        <p:spPr>
          <a:xfrm>
            <a:off x="7643999" y="3506477"/>
            <a:ext cx="4548006" cy="3351522"/>
          </a:xfrm>
          <a:prstGeom prst="rect">
            <a:avLst/>
          </a:prstGeom>
          <a:noFill/>
          <a:ln cap="flat">
            <a:noFill/>
          </a:ln>
        </p:spPr>
      </p:pic>
      <p:sp>
        <p:nvSpPr>
          <p:cNvPr id="3" name="Title 1">
            <a:extLst>
              <a:ext uri="{FF2B5EF4-FFF2-40B4-BE49-F238E27FC236}">
                <a16:creationId xmlns:a16="http://schemas.microsoft.com/office/drawing/2014/main" id="{FE1348E8-F292-F801-1259-CD41049A70F2}"/>
              </a:ext>
            </a:extLst>
          </p:cNvPr>
          <p:cNvSpPr txBox="1">
            <a:spLocks noGrp="1"/>
          </p:cNvSpPr>
          <p:nvPr>
            <p:ph type="title"/>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p>
            <a:pPr lvl="0"/>
            <a:r>
              <a:rPr lang="en-US" dirty="0"/>
              <a:t>Employer Responsibility in Non-ERISA 403(b)</a:t>
            </a:r>
          </a:p>
        </p:txBody>
      </p:sp>
      <p:sp>
        <p:nvSpPr>
          <p:cNvPr id="4" name="Slide Number Placeholder 2">
            <a:extLst>
              <a:ext uri="{FF2B5EF4-FFF2-40B4-BE49-F238E27FC236}">
                <a16:creationId xmlns:a16="http://schemas.microsoft.com/office/drawing/2014/main" id="{91A4B439-589F-E203-9422-9DFB466EC17E}"/>
              </a:ext>
            </a:extLst>
          </p:cNvPr>
          <p:cNvSpPr txBox="1">
            <a:spLocks noGrp="1"/>
          </p:cNvSpPr>
          <p:nvPr>
            <p:ph type="sldNum" sz="quarter" idx="8"/>
          </p:nvPr>
        </p:nvSpPr>
        <p:spPr/>
        <p:txBody>
          <a:bodyPr/>
          <a:lstStyle/>
          <a:p>
            <a:pPr lvl="0"/>
            <a:fld id="{4E53B3B5-805E-3041-899A-CACD49E67F6C}" type="slidenum">
              <a:t>11</a:t>
            </a:fld>
            <a:endParaRPr lang="en-US"/>
          </a:p>
        </p:txBody>
      </p:sp>
      <p:sp>
        <p:nvSpPr>
          <p:cNvPr id="5" name="TextBox 3">
            <a:extLst>
              <a:ext uri="{FF2B5EF4-FFF2-40B4-BE49-F238E27FC236}">
                <a16:creationId xmlns:a16="http://schemas.microsoft.com/office/drawing/2014/main" id="{F998CFDA-8AEA-2AD4-BBB8-895859F84FD6}"/>
              </a:ext>
            </a:extLst>
          </p:cNvPr>
          <p:cNvSpPr txBox="1"/>
          <p:nvPr/>
        </p:nvSpPr>
        <p:spPr>
          <a:xfrm>
            <a:off x="428323" y="3961309"/>
            <a:ext cx="2773146" cy="1569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200"/>
              </a:spcAft>
              <a:buNone/>
              <a:tabLst/>
              <a:defRPr sz="1800" b="0" i="0" u="none" strike="noStrike" kern="0" cap="none" spc="0" baseline="0">
                <a:solidFill>
                  <a:srgbClr val="000000"/>
                </a:solidFill>
                <a:uFillTx/>
              </a:defRPr>
            </a:pPr>
            <a:r>
              <a:rPr lang="en-US" sz="1600" b="0" i="0" u="none" strike="noStrike" kern="1200" cap="none" spc="0" baseline="0" dirty="0">
                <a:solidFill>
                  <a:srgbClr val="00B0F0"/>
                </a:solidFill>
                <a:uFillTx/>
                <a:latin typeface="Aptos"/>
                <a:cs typeface="Segoe UI"/>
              </a:rPr>
              <a:t>Employer responsibility </a:t>
            </a:r>
            <a:r>
              <a:rPr lang="en-US" sz="1600" b="0" i="0" u="none" strike="noStrike" kern="1200" cap="none" spc="0" baseline="0" dirty="0">
                <a:solidFill>
                  <a:srgbClr val="00497A"/>
                </a:solidFill>
                <a:uFillTx/>
                <a:latin typeface="Aptos"/>
                <a:cs typeface="Segoe UI"/>
              </a:rPr>
              <a:t>is primarily found in the Internal Revenue Code relating to plan establishment, plan administration, and plan terminations</a:t>
            </a:r>
          </a:p>
        </p:txBody>
      </p:sp>
      <p:sp>
        <p:nvSpPr>
          <p:cNvPr id="6" name="TextBox 4">
            <a:extLst>
              <a:ext uri="{FF2B5EF4-FFF2-40B4-BE49-F238E27FC236}">
                <a16:creationId xmlns:a16="http://schemas.microsoft.com/office/drawing/2014/main" id="{B7A41C75-737F-EC01-EA1E-28AEC4E5E2E0}"/>
              </a:ext>
            </a:extLst>
          </p:cNvPr>
          <p:cNvSpPr txBox="1"/>
          <p:nvPr/>
        </p:nvSpPr>
        <p:spPr>
          <a:xfrm>
            <a:off x="3402930" y="3961309"/>
            <a:ext cx="2773146"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200"/>
              </a:spcAft>
              <a:buNone/>
              <a:tabLst/>
              <a:defRPr sz="1800" b="0" i="0" u="none" strike="noStrike" kern="0" cap="none" spc="0" baseline="0">
                <a:solidFill>
                  <a:srgbClr val="000000"/>
                </a:solidFill>
                <a:uFillTx/>
              </a:defRPr>
            </a:pPr>
            <a:r>
              <a:rPr lang="en-US" sz="1600" b="0" i="0" u="none" strike="noStrike" kern="1200" cap="none" spc="0" baseline="0" dirty="0">
                <a:solidFill>
                  <a:srgbClr val="00B0F0"/>
                </a:solidFill>
                <a:uFillTx/>
                <a:latin typeface="Aptos" pitchFamily="34"/>
                <a:cs typeface="Segoe UI" pitchFamily="34"/>
              </a:rPr>
              <a:t>State common law </a:t>
            </a:r>
            <a:r>
              <a:rPr lang="en-US" sz="1600" b="0" i="0" u="none" strike="noStrike" kern="1200" cap="none" spc="0" baseline="0" dirty="0">
                <a:solidFill>
                  <a:srgbClr val="00497A"/>
                </a:solidFill>
                <a:uFillTx/>
                <a:latin typeface="Aptos" pitchFamily="34"/>
                <a:cs typeface="Segoe UI" pitchFamily="34"/>
              </a:rPr>
              <a:t>can apply to 403(b) to include contract theories and agent theories</a:t>
            </a:r>
            <a:endParaRPr lang="en-US" sz="1300" b="0" i="0" u="none" strike="noStrike" kern="1200" cap="none" spc="0" baseline="0" dirty="0">
              <a:solidFill>
                <a:srgbClr val="3F3F3F"/>
              </a:solidFill>
              <a:uFillTx/>
              <a:latin typeface="Aptos" pitchFamily="34"/>
              <a:cs typeface="Segoe UI" pitchFamily="34"/>
            </a:endParaRPr>
          </a:p>
        </p:txBody>
      </p:sp>
      <p:sp>
        <p:nvSpPr>
          <p:cNvPr id="7" name="TextBox 5">
            <a:extLst>
              <a:ext uri="{FF2B5EF4-FFF2-40B4-BE49-F238E27FC236}">
                <a16:creationId xmlns:a16="http://schemas.microsoft.com/office/drawing/2014/main" id="{E2451130-DEB9-9612-1D00-DAC0E2CF01D2}"/>
              </a:ext>
            </a:extLst>
          </p:cNvPr>
          <p:cNvSpPr txBox="1"/>
          <p:nvPr/>
        </p:nvSpPr>
        <p:spPr>
          <a:xfrm>
            <a:off x="6377537" y="3961309"/>
            <a:ext cx="2532915" cy="127727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200"/>
              </a:spcAft>
              <a:buNone/>
              <a:tabLst/>
              <a:defRPr sz="1800" b="0" i="0" u="none" strike="noStrike" kern="0" cap="none" spc="0" baseline="0">
                <a:solidFill>
                  <a:srgbClr val="000000"/>
                </a:solidFill>
                <a:uFillTx/>
              </a:defRPr>
            </a:pPr>
            <a:r>
              <a:rPr lang="en-US" sz="1600" b="0" i="0" u="none" strike="noStrike" kern="1200" cap="none" spc="0" baseline="0" dirty="0">
                <a:solidFill>
                  <a:srgbClr val="00B0F0"/>
                </a:solidFill>
                <a:uFillTx/>
                <a:latin typeface="Aptos" pitchFamily="34"/>
                <a:cs typeface="Segoe UI" pitchFamily="34"/>
              </a:rPr>
              <a:t>Federal securities laws </a:t>
            </a:r>
            <a:r>
              <a:rPr lang="en-US" sz="1600" b="0" i="0" u="none" strike="noStrike" kern="1200" cap="none" spc="0" baseline="0" dirty="0">
                <a:solidFill>
                  <a:srgbClr val="00497A"/>
                </a:solidFill>
                <a:uFillTx/>
                <a:latin typeface="Aptos" pitchFamily="34"/>
                <a:cs typeface="Segoe UI" pitchFamily="34"/>
              </a:rPr>
              <a:t>related to the purchase of contracts and deposit of premiums can also apply</a:t>
            </a:r>
            <a:br>
              <a:rPr lang="en-US" sz="1300" b="0" i="0" u="none" strike="noStrike" kern="1200" cap="none" spc="0" baseline="0" dirty="0">
                <a:solidFill>
                  <a:srgbClr val="3F3F3F"/>
                </a:solidFill>
                <a:uFillTx/>
                <a:latin typeface="Aptos" pitchFamily="34"/>
                <a:cs typeface="Segoe UI" pitchFamily="34"/>
              </a:rPr>
            </a:br>
            <a:endParaRPr lang="en-US" sz="1300" b="0" i="0" u="none" strike="noStrike" kern="1200" cap="none" spc="0" baseline="0" dirty="0">
              <a:solidFill>
                <a:srgbClr val="3F3F3F"/>
              </a:solidFill>
              <a:uFillTx/>
              <a:latin typeface="Aptos" pitchFamily="34"/>
              <a:cs typeface="Segoe UI" pitchFamily="34"/>
            </a:endParaRPr>
          </a:p>
        </p:txBody>
      </p:sp>
      <p:sp>
        <p:nvSpPr>
          <p:cNvPr id="8" name="TextBox 8">
            <a:extLst>
              <a:ext uri="{FF2B5EF4-FFF2-40B4-BE49-F238E27FC236}">
                <a16:creationId xmlns:a16="http://schemas.microsoft.com/office/drawing/2014/main" id="{DBB276AA-CB52-640D-635E-C87662F75327}"/>
              </a:ext>
            </a:extLst>
          </p:cNvPr>
          <p:cNvSpPr txBox="1"/>
          <p:nvPr/>
        </p:nvSpPr>
        <p:spPr>
          <a:xfrm>
            <a:off x="9111913" y="3962562"/>
            <a:ext cx="2773146" cy="227241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200"/>
              </a:spcAft>
              <a:buNone/>
              <a:tabLst/>
              <a:defRPr sz="1800" b="0" i="0" u="none" strike="noStrike" kern="0" cap="none" spc="0" baseline="0">
                <a:solidFill>
                  <a:srgbClr val="000000"/>
                </a:solidFill>
                <a:uFillTx/>
              </a:defRPr>
            </a:pPr>
            <a:r>
              <a:rPr lang="en-US" sz="1600" b="0" i="0" u="none" strike="noStrike" kern="1200" cap="none" spc="0" baseline="0" dirty="0">
                <a:solidFill>
                  <a:srgbClr val="00B0F0"/>
                </a:solidFill>
                <a:uFillTx/>
                <a:latin typeface="Aptos" pitchFamily="34"/>
                <a:cs typeface="Segoe UI" pitchFamily="34"/>
              </a:rPr>
              <a:t>Employers need to be careful </a:t>
            </a:r>
            <a:r>
              <a:rPr lang="en-US" sz="1600" b="0" i="0" u="none" strike="noStrike" kern="1200" cap="none" spc="0" baseline="0" dirty="0">
                <a:solidFill>
                  <a:srgbClr val="00497A"/>
                </a:solidFill>
                <a:uFillTx/>
                <a:latin typeface="Aptos" pitchFamily="34"/>
                <a:cs typeface="Segoe UI" pitchFamily="34"/>
              </a:rPr>
              <a:t>of misrepresentation, state security violations, employment law violations, various insurance law claims and consumer protection violations</a:t>
            </a:r>
            <a:endParaRPr lang="en-US" sz="1300" b="0" i="0" u="none" strike="noStrike" kern="1200" cap="none" spc="0" baseline="0" dirty="0">
              <a:solidFill>
                <a:srgbClr val="3F3F3F"/>
              </a:solidFill>
              <a:uFillTx/>
              <a:latin typeface="Aptos" pitchFamily="34"/>
              <a:cs typeface="Segoe UI" pitchFamily="34"/>
            </a:endParaRPr>
          </a:p>
          <a:p>
            <a:pPr marL="0" marR="0" lvl="0" indent="0" algn="l" defTabSz="914400" rtl="0" fontAlgn="auto" hangingPunct="1">
              <a:lnSpc>
                <a:spcPct val="100000"/>
              </a:lnSpc>
              <a:spcBef>
                <a:spcPts val="0"/>
              </a:spcBef>
              <a:spcAft>
                <a:spcPts val="200"/>
              </a:spcAft>
              <a:buNone/>
              <a:tabLst/>
              <a:defRPr sz="1800" b="0" i="0" u="none" strike="noStrike" kern="0" cap="none" spc="0" baseline="0">
                <a:solidFill>
                  <a:srgbClr val="000000"/>
                </a:solidFill>
                <a:uFillTx/>
              </a:defRPr>
            </a:pPr>
            <a:br>
              <a:rPr lang="en-US" sz="1400" b="0" i="0" u="none" strike="noStrike" kern="1200" cap="none" spc="0" baseline="0" dirty="0">
                <a:solidFill>
                  <a:srgbClr val="3F3F3F"/>
                </a:solidFill>
                <a:uFillTx/>
                <a:latin typeface="Aptos" pitchFamily="34"/>
                <a:cs typeface="Segoe UI" pitchFamily="34"/>
              </a:rPr>
            </a:br>
            <a:endParaRPr lang="en-US" sz="1400" b="0" i="0" u="none" strike="noStrike" kern="1200" cap="none" spc="0" baseline="0" dirty="0">
              <a:solidFill>
                <a:srgbClr val="3F3F3F"/>
              </a:solidFill>
              <a:uFillTx/>
              <a:latin typeface="Aptos" pitchFamily="34"/>
              <a:cs typeface="Segoe UI" pitchFamily="34"/>
            </a:endParaRPr>
          </a:p>
        </p:txBody>
      </p:sp>
      <p:cxnSp>
        <p:nvCxnSpPr>
          <p:cNvPr id="9" name="Straight Connector 9">
            <a:extLst>
              <a:ext uri="{FF2B5EF4-FFF2-40B4-BE49-F238E27FC236}">
                <a16:creationId xmlns:a16="http://schemas.microsoft.com/office/drawing/2014/main" id="{7B7D088B-D31D-A2B5-18A5-F1AE6CEE3154}"/>
              </a:ext>
            </a:extLst>
          </p:cNvPr>
          <p:cNvCxnSpPr>
            <a:cxnSpLocks/>
          </p:cNvCxnSpPr>
          <p:nvPr/>
        </p:nvCxnSpPr>
        <p:spPr>
          <a:xfrm>
            <a:off x="3264097" y="3182698"/>
            <a:ext cx="0" cy="2746207"/>
          </a:xfrm>
          <a:prstGeom prst="straightConnector1">
            <a:avLst/>
          </a:prstGeom>
          <a:noFill/>
          <a:ln w="9528" cap="flat">
            <a:solidFill>
              <a:srgbClr val="64C1FF"/>
            </a:solidFill>
            <a:prstDash val="solid"/>
            <a:miter/>
          </a:ln>
        </p:spPr>
      </p:cxnSp>
      <p:cxnSp>
        <p:nvCxnSpPr>
          <p:cNvPr id="10" name="Straight Connector 11">
            <a:extLst>
              <a:ext uri="{FF2B5EF4-FFF2-40B4-BE49-F238E27FC236}">
                <a16:creationId xmlns:a16="http://schemas.microsoft.com/office/drawing/2014/main" id="{EEE8F709-9E66-BB17-1082-9914C3CD2149}"/>
              </a:ext>
            </a:extLst>
          </p:cNvPr>
          <p:cNvCxnSpPr>
            <a:cxnSpLocks/>
          </p:cNvCxnSpPr>
          <p:nvPr/>
        </p:nvCxnSpPr>
        <p:spPr>
          <a:xfrm>
            <a:off x="6245059" y="3182698"/>
            <a:ext cx="0" cy="2746207"/>
          </a:xfrm>
          <a:prstGeom prst="straightConnector1">
            <a:avLst/>
          </a:prstGeom>
          <a:noFill/>
          <a:ln w="9528" cap="flat">
            <a:solidFill>
              <a:srgbClr val="64C1FF"/>
            </a:solidFill>
            <a:prstDash val="solid"/>
            <a:miter/>
          </a:ln>
        </p:spPr>
      </p:cxnSp>
      <p:cxnSp>
        <p:nvCxnSpPr>
          <p:cNvPr id="11" name="Straight Connector 12">
            <a:extLst>
              <a:ext uri="{FF2B5EF4-FFF2-40B4-BE49-F238E27FC236}">
                <a16:creationId xmlns:a16="http://schemas.microsoft.com/office/drawing/2014/main" id="{0B820F5A-7085-7280-C2A9-F1ECD9559CE9}"/>
              </a:ext>
            </a:extLst>
          </p:cNvPr>
          <p:cNvCxnSpPr>
            <a:cxnSpLocks/>
          </p:cNvCxnSpPr>
          <p:nvPr/>
        </p:nvCxnSpPr>
        <p:spPr>
          <a:xfrm>
            <a:off x="9011183" y="3182698"/>
            <a:ext cx="0" cy="2735056"/>
          </a:xfrm>
          <a:prstGeom prst="straightConnector1">
            <a:avLst/>
          </a:prstGeom>
          <a:noFill/>
          <a:ln w="9528" cap="flat">
            <a:solidFill>
              <a:srgbClr val="64C1FF"/>
            </a:solidFill>
            <a:prstDash val="solid"/>
            <a:miter/>
          </a:ln>
        </p:spPr>
      </p:cxnSp>
      <p:pic>
        <p:nvPicPr>
          <p:cNvPr id="15" name="Picture 16" descr="A blue outline of people sitting at a table&#10;&#10;AI-generated content may be incorrect.">
            <a:extLst>
              <a:ext uri="{FF2B5EF4-FFF2-40B4-BE49-F238E27FC236}">
                <a16:creationId xmlns:a16="http://schemas.microsoft.com/office/drawing/2014/main" id="{1B6C65D3-2C90-06BB-0948-097B3D7CFBF1}"/>
              </a:ext>
            </a:extLst>
          </p:cNvPr>
          <p:cNvPicPr>
            <a:picLocks noChangeAspect="1"/>
          </p:cNvPicPr>
          <p:nvPr/>
        </p:nvPicPr>
        <p:blipFill>
          <a:blip r:embed="rId3"/>
          <a:stretch>
            <a:fillRect/>
          </a:stretch>
        </p:blipFill>
        <p:spPr>
          <a:xfrm>
            <a:off x="1448373" y="3108979"/>
            <a:ext cx="733047" cy="733047"/>
          </a:xfrm>
          <a:prstGeom prst="rect">
            <a:avLst/>
          </a:prstGeom>
          <a:noFill/>
          <a:ln cap="flat">
            <a:noFill/>
          </a:ln>
        </p:spPr>
      </p:pic>
      <p:sp>
        <p:nvSpPr>
          <p:cNvPr id="25" name="TextBox 24">
            <a:extLst>
              <a:ext uri="{FF2B5EF4-FFF2-40B4-BE49-F238E27FC236}">
                <a16:creationId xmlns:a16="http://schemas.microsoft.com/office/drawing/2014/main" id="{BAC8B8CD-A787-181F-0230-8A0E038CA39D}"/>
              </a:ext>
            </a:extLst>
          </p:cNvPr>
          <p:cNvSpPr txBox="1"/>
          <p:nvPr/>
        </p:nvSpPr>
        <p:spPr>
          <a:xfrm>
            <a:off x="428323" y="1015998"/>
            <a:ext cx="11247004" cy="923330"/>
          </a:xfrm>
          <a:prstGeom prst="rect">
            <a:avLst/>
          </a:prstGeom>
          <a:noFill/>
        </p:spPr>
        <p:txBody>
          <a:bodyPr wrap="square" rtlCol="0">
            <a:spAutoFit/>
          </a:bodyPr>
          <a:lstStyle/>
          <a:p>
            <a:r>
              <a:rPr lang="en-US" sz="1800" dirty="0">
                <a:latin typeface="Aptos" panose="020B0004020202020204" pitchFamily="34" charset="0"/>
              </a:rPr>
              <a:t>The Wisconsin Court of Appeals stated </a:t>
            </a:r>
            <a:r>
              <a:rPr lang="en-US" sz="1800" i="1" dirty="0">
                <a:solidFill>
                  <a:srgbClr val="00619F"/>
                </a:solidFill>
                <a:effectLst/>
                <a:latin typeface="Aptos" panose="020B0004020202020204" pitchFamily="34" charset="0"/>
              </a:rPr>
              <a:t>an action alleging a failure to exercise ordinary care </a:t>
            </a:r>
            <a:r>
              <a:rPr lang="en-US" sz="1800" i="1" u="sng" dirty="0">
                <a:solidFill>
                  <a:srgbClr val="00619F"/>
                </a:solidFill>
                <a:effectLst/>
                <a:latin typeface="Aptos" panose="020B0004020202020204" pitchFamily="34" charset="0"/>
              </a:rPr>
              <a:t>in the administration of a 403(b) plan</a:t>
            </a:r>
            <a:r>
              <a:rPr lang="en-US" sz="1800" i="1" dirty="0">
                <a:solidFill>
                  <a:srgbClr val="00619F"/>
                </a:solidFill>
                <a:effectLst/>
                <a:latin typeface="Aptos" panose="020B0004020202020204" pitchFamily="34" charset="0"/>
              </a:rPr>
              <a:t>…, if proven, may entitle the Retirees to relief in state court. </a:t>
            </a:r>
          </a:p>
          <a:p>
            <a:endParaRPr lang="en-US" dirty="0"/>
          </a:p>
        </p:txBody>
      </p:sp>
      <p:sp>
        <p:nvSpPr>
          <p:cNvPr id="26" name="Rectangle: Rounded Corners 17">
            <a:extLst>
              <a:ext uri="{FF2B5EF4-FFF2-40B4-BE49-F238E27FC236}">
                <a16:creationId xmlns:a16="http://schemas.microsoft.com/office/drawing/2014/main" id="{2273F695-3673-0C7D-AB60-BE9ED640B0F1}"/>
              </a:ext>
            </a:extLst>
          </p:cNvPr>
          <p:cNvSpPr/>
          <p:nvPr/>
        </p:nvSpPr>
        <p:spPr>
          <a:xfrm>
            <a:off x="516673" y="2176801"/>
            <a:ext cx="5259660" cy="618317"/>
          </a:xfrm>
          <a:custGeom>
            <a:avLst>
              <a:gd name="f0" fmla="val 104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EC3"/>
          </a:solidFill>
          <a:ln cap="flat">
            <a:solidFill>
              <a:srgbClr val="007EC3"/>
            </a:solid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00" b="0" i="0" u="none" strike="noStrike" kern="1200" cap="none" spc="0" baseline="0" dirty="0">
                <a:solidFill>
                  <a:srgbClr val="FFFFFF"/>
                </a:solidFill>
                <a:uFillTx/>
                <a:latin typeface="Aptos SemiBold" pitchFamily="34"/>
              </a:rPr>
              <a:t>Current class action litigation in the higher education market is focused exclusively on ERISA plan sponsors</a:t>
            </a:r>
          </a:p>
        </p:txBody>
      </p:sp>
      <p:sp>
        <p:nvSpPr>
          <p:cNvPr id="27" name="Rectangle: Rounded Corners 23">
            <a:extLst>
              <a:ext uri="{FF2B5EF4-FFF2-40B4-BE49-F238E27FC236}">
                <a16:creationId xmlns:a16="http://schemas.microsoft.com/office/drawing/2014/main" id="{3A0A55D3-F1FC-82A2-12D6-73E32CC8F950}"/>
              </a:ext>
            </a:extLst>
          </p:cNvPr>
          <p:cNvSpPr/>
          <p:nvPr/>
        </p:nvSpPr>
        <p:spPr>
          <a:xfrm>
            <a:off x="6504016" y="2176800"/>
            <a:ext cx="5259660" cy="618318"/>
          </a:xfrm>
          <a:custGeom>
            <a:avLst>
              <a:gd name="f0" fmla="val 104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195A8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00" b="0" i="0" u="none" strike="noStrike" kern="1200" cap="none" spc="0" baseline="0" dirty="0">
                <a:solidFill>
                  <a:srgbClr val="FFFFFF"/>
                </a:solidFill>
                <a:uFillTx/>
                <a:latin typeface="Aptos SemiBold" pitchFamily="34"/>
              </a:rPr>
              <a:t>Class action litigation against Federal Thrift Savings Plan regarding core services</a:t>
            </a:r>
          </a:p>
        </p:txBody>
      </p:sp>
      <p:pic>
        <p:nvPicPr>
          <p:cNvPr id="28" name="Picture 3">
            <a:extLst>
              <a:ext uri="{FF2B5EF4-FFF2-40B4-BE49-F238E27FC236}">
                <a16:creationId xmlns:a16="http://schemas.microsoft.com/office/drawing/2014/main" id="{CC4FB274-C8C0-2979-F214-D257EE9EB9BD}"/>
              </a:ext>
            </a:extLst>
          </p:cNvPr>
          <p:cNvPicPr>
            <a:picLocks noChangeAspect="1"/>
          </p:cNvPicPr>
          <p:nvPr/>
        </p:nvPicPr>
        <p:blipFill>
          <a:blip r:embed="rId4"/>
          <a:srcRect/>
          <a:stretch>
            <a:fillRect/>
          </a:stretch>
        </p:blipFill>
        <p:spPr>
          <a:xfrm>
            <a:off x="7131454" y="3132354"/>
            <a:ext cx="709672" cy="709672"/>
          </a:xfrm>
          <a:prstGeom prst="rect">
            <a:avLst/>
          </a:prstGeom>
          <a:noFill/>
          <a:ln cap="flat">
            <a:noFill/>
          </a:ln>
        </p:spPr>
      </p:pic>
      <p:pic>
        <p:nvPicPr>
          <p:cNvPr id="29" name="Picture 28">
            <a:extLst>
              <a:ext uri="{FF2B5EF4-FFF2-40B4-BE49-F238E27FC236}">
                <a16:creationId xmlns:a16="http://schemas.microsoft.com/office/drawing/2014/main" id="{F4B24940-2E11-F8A7-9154-71C7C75C774E}"/>
              </a:ext>
            </a:extLst>
          </p:cNvPr>
          <p:cNvPicPr>
            <a:picLocks noChangeAspect="1"/>
          </p:cNvPicPr>
          <p:nvPr/>
        </p:nvPicPr>
        <p:blipFill>
          <a:blip r:embed="rId5"/>
          <a:srcRect/>
          <a:stretch>
            <a:fillRect/>
          </a:stretch>
        </p:blipFill>
        <p:spPr>
          <a:xfrm>
            <a:off x="10070901" y="3086375"/>
            <a:ext cx="755651" cy="755651"/>
          </a:xfrm>
          <a:prstGeom prst="rect">
            <a:avLst/>
          </a:prstGeom>
          <a:noFill/>
          <a:ln cap="flat">
            <a:noFill/>
          </a:ln>
        </p:spPr>
      </p:pic>
      <p:pic>
        <p:nvPicPr>
          <p:cNvPr id="30" name="Picture 36">
            <a:extLst>
              <a:ext uri="{FF2B5EF4-FFF2-40B4-BE49-F238E27FC236}">
                <a16:creationId xmlns:a16="http://schemas.microsoft.com/office/drawing/2014/main" id="{0159418D-709F-8CA4-47F3-5565A6CDB764}"/>
              </a:ext>
            </a:extLst>
          </p:cNvPr>
          <p:cNvPicPr>
            <a:picLocks noChangeAspect="1"/>
          </p:cNvPicPr>
          <p:nvPr/>
        </p:nvPicPr>
        <p:blipFill>
          <a:blip r:embed="rId6"/>
          <a:srcRect/>
          <a:stretch>
            <a:fillRect/>
          </a:stretch>
        </p:blipFill>
        <p:spPr>
          <a:xfrm>
            <a:off x="4410159" y="3189603"/>
            <a:ext cx="656283" cy="656283"/>
          </a:xfrm>
          <a:prstGeom prst="rect">
            <a:avLst/>
          </a:prstGeom>
          <a:noFill/>
          <a:ln cap="flat">
            <a:no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726C3E-1A16-DD0C-357C-9AA21DB7F99D}"/>
              </a:ext>
            </a:extLst>
          </p:cNvPr>
          <p:cNvSpPr>
            <a:spLocks noGrp="1"/>
          </p:cNvSpPr>
          <p:nvPr>
            <p:ph type="body" idx="4294967295"/>
          </p:nvPr>
        </p:nvSpPr>
        <p:spPr/>
        <p:txBody>
          <a:bodyPr/>
          <a:lstStyle/>
          <a:p>
            <a:pPr marL="0" indent="0" algn="ctr">
              <a:buNone/>
            </a:pPr>
            <a:endParaRPr lang="en-US" sz="3600" spc="-50" dirty="0">
              <a:solidFill>
                <a:srgbClr val="FFFFFF"/>
              </a:solidFill>
              <a:latin typeface="Aptos SemiBold" pitchFamily="34"/>
            </a:endParaRPr>
          </a:p>
          <a:p>
            <a:pPr marL="0" indent="0" algn="ctr">
              <a:buNone/>
            </a:pPr>
            <a:r>
              <a:rPr lang="en-US" sz="3600" spc="-50" dirty="0">
                <a:solidFill>
                  <a:srgbClr val="FFFFFF"/>
                </a:solidFill>
                <a:latin typeface="Aptos SemiBold" pitchFamily="34"/>
              </a:rPr>
              <a:t>Participant Protection &amp; Outcomes</a:t>
            </a:r>
          </a:p>
          <a:p>
            <a:pPr marL="0" indent="0" algn="ctr">
              <a:buNone/>
            </a:pPr>
            <a:r>
              <a:rPr lang="en-US" sz="1800" spc="-50" dirty="0">
                <a:solidFill>
                  <a:srgbClr val="FED44C"/>
                </a:solidFill>
                <a:latin typeface="Aptos SemiBold" pitchFamily="34"/>
              </a:rPr>
              <a:t>––––––––––––––––––––––––</a:t>
            </a:r>
          </a:p>
          <a:p>
            <a:pPr marL="0" indent="0" algn="ctr">
              <a:buNone/>
            </a:pPr>
            <a:r>
              <a:rPr lang="en-US" sz="1800" dirty="0">
                <a:solidFill>
                  <a:srgbClr val="FFFFFF"/>
                </a:solidFill>
              </a:rPr>
              <a:t>Non ERISA Plans Primer</a:t>
            </a:r>
          </a:p>
          <a:p>
            <a:endParaRPr lang="en-US" sz="2000" spc="-50" dirty="0">
              <a:solidFill>
                <a:srgbClr val="FFFFFF"/>
              </a:solidFill>
              <a:latin typeface="Aptos SemiBold" pitchFamily="34"/>
            </a:endParaRPr>
          </a:p>
          <a:p>
            <a:endParaRPr lang="en-US" dirty="0"/>
          </a:p>
        </p:txBody>
      </p:sp>
    </p:spTree>
    <p:extLst>
      <p:ext uri="{BB962C8B-B14F-4D97-AF65-F5344CB8AC3E}">
        <p14:creationId xmlns:p14="http://schemas.microsoft.com/office/powerpoint/2010/main" val="263821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 white surface with light coming from it&#10;&#10;AI-generated content may be incorrect.">
            <a:extLst>
              <a:ext uri="{FF2B5EF4-FFF2-40B4-BE49-F238E27FC236}">
                <a16:creationId xmlns:a16="http://schemas.microsoft.com/office/drawing/2014/main" id="{FF902B33-76CC-0452-80D2-B9B44F9DCC59}"/>
              </a:ext>
            </a:extLst>
          </p:cNvPr>
          <p:cNvPicPr>
            <a:picLocks noChangeAspect="1"/>
          </p:cNvPicPr>
          <p:nvPr/>
        </p:nvPicPr>
        <p:blipFill>
          <a:blip r:embed="rId2">
            <a:alphaModFix amt="53000"/>
          </a:blip>
          <a:srcRect t="7714" b="7923"/>
          <a:stretch>
            <a:fillRect/>
          </a:stretch>
        </p:blipFill>
        <p:spPr>
          <a:xfrm>
            <a:off x="-3124" y="9646"/>
            <a:ext cx="12195124" cy="6858000"/>
          </a:xfrm>
          <a:prstGeom prst="rect">
            <a:avLst/>
          </a:prstGeom>
          <a:noFill/>
          <a:ln cap="flat">
            <a:noFill/>
          </a:ln>
        </p:spPr>
      </p:pic>
      <p:pic>
        <p:nvPicPr>
          <p:cNvPr id="3" name="Picture 7" descr="A blue and grey logo&#10;&#10;Description automatically generated">
            <a:extLst>
              <a:ext uri="{FF2B5EF4-FFF2-40B4-BE49-F238E27FC236}">
                <a16:creationId xmlns:a16="http://schemas.microsoft.com/office/drawing/2014/main" id="{34999B35-961B-A07D-E79D-3F7651E7ADAA}"/>
              </a:ext>
            </a:extLst>
          </p:cNvPr>
          <p:cNvPicPr>
            <a:picLocks noChangeAspect="1"/>
          </p:cNvPicPr>
          <p:nvPr/>
        </p:nvPicPr>
        <p:blipFill>
          <a:blip r:embed="rId3"/>
          <a:stretch>
            <a:fillRect/>
          </a:stretch>
        </p:blipFill>
        <p:spPr>
          <a:xfrm>
            <a:off x="371475" y="6377043"/>
            <a:ext cx="1487363" cy="347426"/>
          </a:xfrm>
          <a:prstGeom prst="rect">
            <a:avLst/>
          </a:prstGeom>
          <a:noFill/>
          <a:ln cap="flat">
            <a:noFill/>
          </a:ln>
        </p:spPr>
      </p:pic>
      <p:sp>
        <p:nvSpPr>
          <p:cNvPr id="4" name="Slide Number Placeholder 3">
            <a:extLst>
              <a:ext uri="{FF2B5EF4-FFF2-40B4-BE49-F238E27FC236}">
                <a16:creationId xmlns:a16="http://schemas.microsoft.com/office/drawing/2014/main" id="{F1D0805B-0739-3652-6DDD-6BDAE3FA24EF}"/>
              </a:ext>
            </a:extLst>
          </p:cNvPr>
          <p:cNvSpPr txBox="1">
            <a:spLocks noGrp="1"/>
          </p:cNvSpPr>
          <p:nvPr>
            <p:ph type="sldNum" sz="quarter" idx="8"/>
          </p:nvPr>
        </p:nvSpPr>
        <p:spPr>
          <a:xfrm>
            <a:off x="11518897" y="6581979"/>
            <a:ext cx="373066" cy="206105"/>
          </a:xfrm>
        </p:spPr>
        <p:txBody>
          <a:bodyPr/>
          <a:lstStyle/>
          <a:p>
            <a:pPr lvl="0"/>
            <a:fld id="{172E2BFF-CF4A-994C-9C89-D565711DBD64}" type="slidenum">
              <a:t>13</a:t>
            </a:fld>
            <a:endParaRPr lang="en-US"/>
          </a:p>
        </p:txBody>
      </p:sp>
      <p:sp>
        <p:nvSpPr>
          <p:cNvPr id="6" name="Title 1">
            <a:extLst>
              <a:ext uri="{FF2B5EF4-FFF2-40B4-BE49-F238E27FC236}">
                <a16:creationId xmlns:a16="http://schemas.microsoft.com/office/drawing/2014/main" id="{78540D57-4ABF-3557-78E9-E295497C0247}"/>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dirty="0"/>
              <a:t>Participant Protection &amp; Outcomes</a:t>
            </a:r>
          </a:p>
        </p:txBody>
      </p:sp>
      <p:sp>
        <p:nvSpPr>
          <p:cNvPr id="7" name="Text Placeholder 4">
            <a:extLst>
              <a:ext uri="{FF2B5EF4-FFF2-40B4-BE49-F238E27FC236}">
                <a16:creationId xmlns:a16="http://schemas.microsoft.com/office/drawing/2014/main" id="{90410C2F-E7BC-D311-9264-02928E3BC608}"/>
              </a:ext>
            </a:extLst>
          </p:cNvPr>
          <p:cNvSpPr txBox="1"/>
          <p:nvPr/>
        </p:nvSpPr>
        <p:spPr>
          <a:xfrm>
            <a:off x="6603997" y="1857750"/>
            <a:ext cx="4914900" cy="3882476"/>
          </a:xfrm>
          <a:prstGeom prst="rect">
            <a:avLst/>
          </a:prstGeom>
          <a:noFill/>
          <a:ln cap="flat">
            <a:noFill/>
          </a:ln>
        </p:spPr>
        <p:txBody>
          <a:bodyPr vert="horz" wrap="square" lIns="91440" tIns="45720" rIns="91440" bIns="45720" anchor="t" anchorCtr="0" compatLnSpc="1">
            <a:noAutofit/>
          </a:bodyPr>
          <a:lstStyle/>
          <a:p>
            <a:pPr>
              <a:lnSpc>
                <a:spcPct val="150000"/>
              </a:lnSpc>
            </a:pPr>
            <a:r>
              <a:rPr lang="en-US" sz="2000" dirty="0">
                <a:solidFill>
                  <a:srgbClr val="00AAEB"/>
                </a:solidFill>
                <a:latin typeface="Aptos" panose="020B0004020202020204" pitchFamily="34" charset="0"/>
              </a:rPr>
              <a:t>Regulatory Oversight</a:t>
            </a:r>
          </a:p>
          <a:p>
            <a:pPr lvl="1"/>
            <a:endParaRPr lang="en-US" sz="1200" dirty="0">
              <a:latin typeface="Aptos" panose="020B0004020202020204" pitchFamily="34" charset="0"/>
            </a:endParaRPr>
          </a:p>
          <a:p>
            <a:pPr lvl="1">
              <a:spcAft>
                <a:spcPts val="1200"/>
              </a:spcAft>
            </a:pPr>
            <a:r>
              <a:rPr lang="en-US" sz="1400" dirty="0">
                <a:effectLst/>
                <a:latin typeface="Aptos" panose="020B0004020202020204" pitchFamily="34" charset="0"/>
                <a:ea typeface="Calibri" panose="020F0502020204030204" pitchFamily="34" charset="0"/>
                <a:cs typeface="Segoe UI" panose="020B0502040204020203" pitchFamily="34" charset="0"/>
              </a:rPr>
              <a:t>The Internal Revenue Code does set forth certain annuity and custodial accounts as “403(b) eligible products”</a:t>
            </a:r>
          </a:p>
          <a:p>
            <a:pPr lvl="1">
              <a:spcAft>
                <a:spcPts val="1200"/>
              </a:spcAft>
            </a:pPr>
            <a:r>
              <a:rPr lang="en-US" sz="1400" dirty="0">
                <a:effectLst/>
                <a:latin typeface="Aptos" panose="020B0004020202020204" pitchFamily="34" charset="0"/>
                <a:ea typeface="Calibri" panose="020F0502020204030204" pitchFamily="34" charset="0"/>
                <a:cs typeface="Segoe UI" panose="020B0502040204020203" pitchFamily="34" charset="0"/>
              </a:rPr>
              <a:t>All 403(b) eligible products have some form of State, Federal, or combined oversight.</a:t>
            </a:r>
          </a:p>
          <a:p>
            <a:pPr lvl="1">
              <a:spcAft>
                <a:spcPts val="1200"/>
              </a:spcAft>
            </a:pPr>
            <a:r>
              <a:rPr lang="en-US" sz="1400" dirty="0">
                <a:latin typeface="Aptos" panose="020B0004020202020204" pitchFamily="34" charset="0"/>
                <a:ea typeface="Calibri" panose="020F0502020204030204" pitchFamily="34" charset="0"/>
                <a:cs typeface="Segoe UI" panose="020B0502040204020203" pitchFamily="34" charset="0"/>
              </a:rPr>
              <a:t>Fiduciary rule and best interest provisions provide significant participant protection enhancements</a:t>
            </a:r>
            <a:endParaRPr lang="en-US" sz="1400" dirty="0">
              <a:effectLst/>
              <a:latin typeface="Aptos" panose="020B0004020202020204" pitchFamily="34" charset="0"/>
              <a:ea typeface="Calibri" panose="020F0502020204030204" pitchFamily="34" charset="0"/>
              <a:cs typeface="Segoe UI" panose="020B0502040204020203" pitchFamily="34" charset="0"/>
            </a:endParaRPr>
          </a:p>
          <a:p>
            <a:pPr marL="0" lvl="1">
              <a:lnSpc>
                <a:spcPct val="150000"/>
              </a:lnSpc>
            </a:pPr>
            <a:endParaRPr lang="en-US" sz="1400" dirty="0">
              <a:latin typeface="Aptos" panose="020B0004020202020204" pitchFamily="34" charset="0"/>
            </a:endParaRPr>
          </a:p>
          <a:p>
            <a:pPr marL="0" marR="0" lvl="0" indent="0" defTabSz="914400" rtl="0" fontAlgn="auto" hangingPunct="1">
              <a:lnSpc>
                <a:spcPct val="100000"/>
              </a:lnSpc>
              <a:spcBef>
                <a:spcPts val="1000"/>
              </a:spcBef>
              <a:spcAft>
                <a:spcPts val="0"/>
              </a:spcAft>
              <a:tabLst/>
              <a:defRPr sz="1800" b="0" i="0" u="none" strike="noStrike" kern="0" cap="none" spc="0" baseline="0">
                <a:solidFill>
                  <a:srgbClr val="000000"/>
                </a:solidFill>
                <a:uFillTx/>
              </a:defRPr>
            </a:pPr>
            <a:endParaRPr lang="en-US" sz="1400" u="none" strike="noStrike" kern="1200" cap="none" spc="0" baseline="0" dirty="0">
              <a:solidFill>
                <a:srgbClr val="3F3F3F"/>
              </a:solidFill>
              <a:uFillTx/>
              <a:latin typeface="Aptos" panose="020B0004020202020204" pitchFamily="34" charset="0"/>
              <a:cs typeface="Segoe UI" pitchFamily="34"/>
            </a:endParaRPr>
          </a:p>
        </p:txBody>
      </p:sp>
      <p:cxnSp>
        <p:nvCxnSpPr>
          <p:cNvPr id="10" name="Straight Connector 14">
            <a:extLst>
              <a:ext uri="{FF2B5EF4-FFF2-40B4-BE49-F238E27FC236}">
                <a16:creationId xmlns:a16="http://schemas.microsoft.com/office/drawing/2014/main" id="{8A80B85F-4D0B-C15F-4E6A-38AEE5213FC1}"/>
              </a:ext>
            </a:extLst>
          </p:cNvPr>
          <p:cNvCxnSpPr/>
          <p:nvPr/>
        </p:nvCxnSpPr>
        <p:spPr>
          <a:xfrm>
            <a:off x="6059409" y="1892295"/>
            <a:ext cx="0" cy="2813051"/>
          </a:xfrm>
          <a:prstGeom prst="straightConnector1">
            <a:avLst/>
          </a:prstGeom>
          <a:noFill/>
          <a:ln w="6345" cap="flat">
            <a:solidFill>
              <a:srgbClr val="8C8C8C"/>
            </a:solidFill>
            <a:prstDash val="solid"/>
            <a:miter/>
          </a:ln>
        </p:spPr>
      </p:cxnSp>
      <p:sp>
        <p:nvSpPr>
          <p:cNvPr id="11" name="Text Placeholder 4">
            <a:extLst>
              <a:ext uri="{FF2B5EF4-FFF2-40B4-BE49-F238E27FC236}">
                <a16:creationId xmlns:a16="http://schemas.microsoft.com/office/drawing/2014/main" id="{0ABCB67C-DDD1-C38C-D2B5-F547B0B61F64}"/>
              </a:ext>
            </a:extLst>
          </p:cNvPr>
          <p:cNvSpPr txBox="1"/>
          <p:nvPr/>
        </p:nvSpPr>
        <p:spPr>
          <a:xfrm>
            <a:off x="745638" y="1857750"/>
            <a:ext cx="4914900" cy="3882476"/>
          </a:xfrm>
          <a:prstGeom prst="rect">
            <a:avLst/>
          </a:prstGeom>
          <a:noFill/>
          <a:ln cap="flat">
            <a:noFill/>
          </a:ln>
        </p:spPr>
        <p:txBody>
          <a:bodyPr vert="horz" wrap="square" lIns="91440" tIns="45720" rIns="91440" bIns="45720" anchor="t" anchorCtr="0" compatLnSpc="1">
            <a:noAutofit/>
          </a:bodyPr>
          <a:lstStyle/>
          <a:p>
            <a:pPr>
              <a:lnSpc>
                <a:spcPct val="150000"/>
              </a:lnSpc>
            </a:pPr>
            <a:r>
              <a:rPr lang="en-US" sz="2000" dirty="0">
                <a:solidFill>
                  <a:srgbClr val="00AAEB"/>
                </a:solidFill>
                <a:latin typeface="Aptos" panose="020B0004020202020204" pitchFamily="34" charset="0"/>
              </a:rPr>
              <a:t>State Statutes</a:t>
            </a:r>
          </a:p>
          <a:p>
            <a:pPr lvl="1"/>
            <a:endParaRPr lang="en-US" sz="1200" dirty="0">
              <a:latin typeface="Aptos" panose="020B0004020202020204" pitchFamily="34" charset="0"/>
            </a:endParaRPr>
          </a:p>
          <a:p>
            <a:pPr lvl="1"/>
            <a:r>
              <a:rPr lang="en-US" sz="1400" dirty="0">
                <a:latin typeface="Aptos" panose="020B0004020202020204" pitchFamily="34" charset="0"/>
              </a:rPr>
              <a:t>Participants are provided some level of protections found in enabling state statutes</a:t>
            </a:r>
          </a:p>
          <a:p>
            <a:pPr marL="1085850" lvl="2" indent="-171450">
              <a:spcBef>
                <a:spcPts val="600"/>
              </a:spcBef>
              <a:buFont typeface="Arial" panose="020B0604020202020204" pitchFamily="34" charset="0"/>
              <a:buChar char="•"/>
            </a:pPr>
            <a:r>
              <a:rPr lang="en-US" sz="1400" dirty="0">
                <a:latin typeface="Aptos" panose="020B0004020202020204" pitchFamily="34" charset="0"/>
              </a:rPr>
              <a:t>Prudent Investor</a:t>
            </a:r>
          </a:p>
          <a:p>
            <a:pPr marL="1085850" lvl="2" indent="-171450">
              <a:spcBef>
                <a:spcPts val="600"/>
              </a:spcBef>
              <a:buFont typeface="Arial" panose="020B0604020202020204" pitchFamily="34" charset="0"/>
              <a:buChar char="•"/>
            </a:pPr>
            <a:r>
              <a:rPr lang="en-US" sz="1400" dirty="0">
                <a:latin typeface="Aptos" panose="020B0004020202020204" pitchFamily="34" charset="0"/>
              </a:rPr>
              <a:t>Laws of Wills &amp; Common Trusts</a:t>
            </a:r>
          </a:p>
          <a:p>
            <a:pPr lvl="1">
              <a:spcBef>
                <a:spcPts val="600"/>
              </a:spcBef>
            </a:pPr>
            <a:endParaRPr lang="en-US" sz="1400" dirty="0">
              <a:latin typeface="Aptos" panose="020B0004020202020204" pitchFamily="34" charset="0"/>
            </a:endParaRPr>
          </a:p>
          <a:p>
            <a:pPr lvl="1">
              <a:spcBef>
                <a:spcPts val="600"/>
              </a:spcBef>
            </a:pPr>
            <a:r>
              <a:rPr lang="en-US" sz="1400" dirty="0">
                <a:latin typeface="Aptos" panose="020B0004020202020204" pitchFamily="34" charset="0"/>
              </a:rPr>
              <a:t>Additional protections can be found in some states where there are additional standards of care imposed</a:t>
            </a:r>
          </a:p>
          <a:p>
            <a:pPr marL="1085850" lvl="2" indent="-171450">
              <a:spcBef>
                <a:spcPts val="600"/>
              </a:spcBef>
              <a:buFont typeface="Arial" panose="020B0604020202020204" pitchFamily="34" charset="0"/>
              <a:buChar char="•"/>
            </a:pPr>
            <a:r>
              <a:rPr lang="en-US" sz="1400" dirty="0">
                <a:latin typeface="Aptos" panose="020B0004020202020204" pitchFamily="34" charset="0"/>
              </a:rPr>
              <a:t>Fee disclosure</a:t>
            </a:r>
          </a:p>
          <a:p>
            <a:pPr marL="1085850" lvl="2" indent="-171450">
              <a:spcBef>
                <a:spcPts val="600"/>
              </a:spcBef>
              <a:buFont typeface="Arial" panose="020B0604020202020204" pitchFamily="34" charset="0"/>
              <a:buChar char="•"/>
            </a:pPr>
            <a:r>
              <a:rPr lang="en-US" sz="1400" dirty="0">
                <a:latin typeface="Aptos" panose="020B0004020202020204" pitchFamily="34" charset="0"/>
              </a:rPr>
              <a:t>Firm or agent fiduciary standard of care</a:t>
            </a:r>
          </a:p>
          <a:p>
            <a:pPr marL="0" lvl="1">
              <a:lnSpc>
                <a:spcPct val="150000"/>
              </a:lnSpc>
              <a:spcBef>
                <a:spcPts val="600"/>
              </a:spcBef>
            </a:pPr>
            <a:endParaRPr lang="en-US" sz="1400" dirty="0">
              <a:latin typeface="Aptos" panose="020B0004020202020204" pitchFamily="34" charset="0"/>
            </a:endParaRPr>
          </a:p>
          <a:p>
            <a:pPr marL="0" marR="0" lvl="0" indent="0" defTabSz="914400" rtl="0" fontAlgn="auto" hangingPunct="1">
              <a:lnSpc>
                <a:spcPct val="100000"/>
              </a:lnSpc>
              <a:spcBef>
                <a:spcPts val="1000"/>
              </a:spcBef>
              <a:spcAft>
                <a:spcPts val="0"/>
              </a:spcAft>
              <a:tabLst/>
              <a:defRPr sz="1800" b="0" i="0" u="none" strike="noStrike" kern="0" cap="none" spc="0" baseline="0">
                <a:solidFill>
                  <a:srgbClr val="000000"/>
                </a:solidFill>
                <a:uFillTx/>
              </a:defRPr>
            </a:pPr>
            <a:endParaRPr lang="en-US" sz="1400" u="none" strike="noStrike" kern="1200" cap="none" spc="0" baseline="0" dirty="0">
              <a:solidFill>
                <a:srgbClr val="3F3F3F"/>
              </a:solidFill>
              <a:uFillTx/>
              <a:latin typeface="Aptos" panose="020B0004020202020204" pitchFamily="34" charset="0"/>
              <a:cs typeface="Segoe UI" pitchFamily="34"/>
            </a:endParaRPr>
          </a:p>
        </p:txBody>
      </p:sp>
    </p:spTree>
    <p:extLst>
      <p:ext uri="{BB962C8B-B14F-4D97-AF65-F5344CB8AC3E}">
        <p14:creationId xmlns:p14="http://schemas.microsoft.com/office/powerpoint/2010/main" val="96329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 white surface with light coming from it&#10;&#10;AI-generated content may be incorrect.">
            <a:extLst>
              <a:ext uri="{FF2B5EF4-FFF2-40B4-BE49-F238E27FC236}">
                <a16:creationId xmlns:a16="http://schemas.microsoft.com/office/drawing/2014/main" id="{61D1EA95-2D41-7E46-C8B6-EC13A79F303E}"/>
              </a:ext>
            </a:extLst>
          </p:cNvPr>
          <p:cNvPicPr>
            <a:picLocks noChangeAspect="1"/>
          </p:cNvPicPr>
          <p:nvPr/>
        </p:nvPicPr>
        <p:blipFill>
          <a:blip r:embed="rId2">
            <a:alphaModFix amt="53000"/>
          </a:blip>
          <a:srcRect t="7714" b="7923"/>
          <a:stretch>
            <a:fillRect/>
          </a:stretch>
        </p:blipFill>
        <p:spPr>
          <a:xfrm>
            <a:off x="-3124" y="9646"/>
            <a:ext cx="12195124" cy="6858000"/>
          </a:xfrm>
          <a:prstGeom prst="rect">
            <a:avLst/>
          </a:prstGeom>
          <a:noFill/>
          <a:ln cap="flat">
            <a:noFill/>
          </a:ln>
        </p:spPr>
      </p:pic>
      <p:pic>
        <p:nvPicPr>
          <p:cNvPr id="3" name="Picture 7" descr="A blue and grey logo&#10;&#10;Description automatically generated">
            <a:extLst>
              <a:ext uri="{FF2B5EF4-FFF2-40B4-BE49-F238E27FC236}">
                <a16:creationId xmlns:a16="http://schemas.microsoft.com/office/drawing/2014/main" id="{78C9983D-87DB-BC04-644F-8539CF833129}"/>
              </a:ext>
            </a:extLst>
          </p:cNvPr>
          <p:cNvPicPr>
            <a:picLocks noChangeAspect="1"/>
          </p:cNvPicPr>
          <p:nvPr/>
        </p:nvPicPr>
        <p:blipFill>
          <a:blip r:embed="rId3"/>
          <a:stretch>
            <a:fillRect/>
          </a:stretch>
        </p:blipFill>
        <p:spPr>
          <a:xfrm>
            <a:off x="371475" y="6377043"/>
            <a:ext cx="1487363" cy="347426"/>
          </a:xfrm>
          <a:prstGeom prst="rect">
            <a:avLst/>
          </a:prstGeom>
          <a:noFill/>
          <a:ln cap="flat">
            <a:noFill/>
          </a:ln>
        </p:spPr>
      </p:pic>
      <p:sp>
        <p:nvSpPr>
          <p:cNvPr id="4" name="Slide Number Placeholder 3">
            <a:extLst>
              <a:ext uri="{FF2B5EF4-FFF2-40B4-BE49-F238E27FC236}">
                <a16:creationId xmlns:a16="http://schemas.microsoft.com/office/drawing/2014/main" id="{B87F708C-EEE3-BAAE-342C-D63CEE2C1BE9}"/>
              </a:ext>
            </a:extLst>
          </p:cNvPr>
          <p:cNvSpPr txBox="1">
            <a:spLocks noGrp="1"/>
          </p:cNvSpPr>
          <p:nvPr>
            <p:ph type="sldNum" sz="quarter" idx="8"/>
          </p:nvPr>
        </p:nvSpPr>
        <p:spPr>
          <a:xfrm>
            <a:off x="11518897" y="6581979"/>
            <a:ext cx="373066" cy="206105"/>
          </a:xfrm>
        </p:spPr>
        <p:txBody>
          <a:bodyPr/>
          <a:lstStyle/>
          <a:p>
            <a:pPr lvl="0"/>
            <a:fld id="{172E2BFF-CF4A-994C-9C89-D565711DBD64}" type="slidenum">
              <a:t>14</a:t>
            </a:fld>
            <a:endParaRPr lang="en-US" dirty="0"/>
          </a:p>
        </p:txBody>
      </p:sp>
      <p:sp>
        <p:nvSpPr>
          <p:cNvPr id="5" name="Title 1">
            <a:extLst>
              <a:ext uri="{FF2B5EF4-FFF2-40B4-BE49-F238E27FC236}">
                <a16:creationId xmlns:a16="http://schemas.microsoft.com/office/drawing/2014/main" id="{6B2418FF-2EFE-3B3F-64F8-E5C2A8DBD8B8}"/>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dirty="0"/>
              <a:t>Participant Protection &amp; Outcomes</a:t>
            </a:r>
          </a:p>
        </p:txBody>
      </p:sp>
      <p:graphicFrame>
        <p:nvGraphicFramePr>
          <p:cNvPr id="20" name="Table 6">
            <a:extLst>
              <a:ext uri="{FF2B5EF4-FFF2-40B4-BE49-F238E27FC236}">
                <a16:creationId xmlns:a16="http://schemas.microsoft.com/office/drawing/2014/main" id="{A6F15AB2-B6A9-9DFF-57FF-E9C7F8309842}"/>
              </a:ext>
            </a:extLst>
          </p:cNvPr>
          <p:cNvGraphicFramePr>
            <a:graphicFrameLocks noGrp="1"/>
          </p:cNvGraphicFramePr>
          <p:nvPr>
            <p:extLst>
              <p:ext uri="{D42A27DB-BD31-4B8C-83A1-F6EECF244321}">
                <p14:modId xmlns:p14="http://schemas.microsoft.com/office/powerpoint/2010/main" val="2795268590"/>
              </p:ext>
            </p:extLst>
          </p:nvPr>
        </p:nvGraphicFramePr>
        <p:xfrm>
          <a:off x="1492314" y="2003259"/>
          <a:ext cx="9031035" cy="2703584"/>
        </p:xfrm>
        <a:graphic>
          <a:graphicData uri="http://schemas.openxmlformats.org/drawingml/2006/table">
            <a:tbl>
              <a:tblPr firstRow="1" bandRow="1">
                <a:tableStyleId>{00A15C55-8517-42AA-B614-E9B94910E393}</a:tableStyleId>
              </a:tblPr>
              <a:tblGrid>
                <a:gridCol w="3012842">
                  <a:extLst>
                    <a:ext uri="{9D8B030D-6E8A-4147-A177-3AD203B41FA5}">
                      <a16:colId xmlns:a16="http://schemas.microsoft.com/office/drawing/2014/main" val="268472567"/>
                    </a:ext>
                  </a:extLst>
                </a:gridCol>
                <a:gridCol w="6018193">
                  <a:extLst>
                    <a:ext uri="{9D8B030D-6E8A-4147-A177-3AD203B41FA5}">
                      <a16:colId xmlns:a16="http://schemas.microsoft.com/office/drawing/2014/main" val="3349982501"/>
                    </a:ext>
                  </a:extLst>
                </a:gridCol>
              </a:tblGrid>
              <a:tr h="675896">
                <a:tc>
                  <a:txBody>
                    <a:bodyPr/>
                    <a:lstStyle/>
                    <a:p>
                      <a:r>
                        <a:rPr lang="en-US" sz="2000" dirty="0">
                          <a:ln>
                            <a:noFill/>
                          </a:ln>
                          <a:solidFill>
                            <a:schemeClr val="tx1">
                              <a:lumMod val="95000"/>
                              <a:lumOff val="5000"/>
                            </a:schemeClr>
                          </a:solidFill>
                          <a:latin typeface="Aptos" panose="020B0004020202020204" pitchFamily="34" charset="0"/>
                        </a:rPr>
                        <a:t>Product</a:t>
                      </a:r>
                    </a:p>
                  </a:txBody>
                  <a:tcPr/>
                </a:tc>
                <a:tc>
                  <a:txBody>
                    <a:bodyPr/>
                    <a:lstStyle/>
                    <a:p>
                      <a:r>
                        <a:rPr lang="en-US" sz="2000" dirty="0">
                          <a:solidFill>
                            <a:schemeClr val="tx1">
                              <a:lumMod val="95000"/>
                              <a:lumOff val="5000"/>
                            </a:schemeClr>
                          </a:solidFill>
                          <a:latin typeface="Aptos" panose="020B0004020202020204" pitchFamily="34" charset="0"/>
                        </a:rPr>
                        <a:t>Federal or State Agency with Oversight</a:t>
                      </a:r>
                    </a:p>
                  </a:txBody>
                  <a:tcPr/>
                </a:tc>
                <a:extLst>
                  <a:ext uri="{0D108BD9-81ED-4DB2-BD59-A6C34878D82A}">
                    <a16:rowId xmlns:a16="http://schemas.microsoft.com/office/drawing/2014/main" val="1532785682"/>
                  </a:ext>
                </a:extLst>
              </a:tr>
              <a:tr h="675896">
                <a:tc>
                  <a:txBody>
                    <a:bodyPr/>
                    <a:lstStyle/>
                    <a:p>
                      <a:r>
                        <a:rPr lang="en-US" sz="1600" b="0" cap="none" spc="0" dirty="0">
                          <a:ln>
                            <a:noFill/>
                          </a:ln>
                          <a:solidFill>
                            <a:schemeClr val="tx1"/>
                          </a:solidFill>
                          <a:effectLst/>
                          <a:latin typeface="Aptos" panose="020B0004020202020204" pitchFamily="34" charset="0"/>
                        </a:rPr>
                        <a:t>Annuities</a:t>
                      </a:r>
                      <a:endParaRPr lang="en-US" sz="1600" dirty="0">
                        <a:latin typeface="Aptos" panose="020B0004020202020204" pitchFamily="34" charset="0"/>
                      </a:endParaRPr>
                    </a:p>
                  </a:txBody>
                  <a:tcPr>
                    <a:solidFill>
                      <a:schemeClr val="accent4">
                        <a:tint val="40000"/>
                      </a:schemeClr>
                    </a:solidFill>
                  </a:tcPr>
                </a:tc>
                <a:tc>
                  <a:txBody>
                    <a:bodyPr/>
                    <a:lstStyle/>
                    <a:p>
                      <a:r>
                        <a:rPr lang="en-US" sz="1600" dirty="0">
                          <a:latin typeface="Aptos" panose="020B0004020202020204" pitchFamily="34" charset="0"/>
                        </a:rPr>
                        <a:t>State(s) Department of Insurance</a:t>
                      </a:r>
                    </a:p>
                  </a:txBody>
                  <a:tcPr/>
                </a:tc>
                <a:extLst>
                  <a:ext uri="{0D108BD9-81ED-4DB2-BD59-A6C34878D82A}">
                    <a16:rowId xmlns:a16="http://schemas.microsoft.com/office/drawing/2014/main" val="4205388632"/>
                  </a:ext>
                </a:extLst>
              </a:tr>
              <a:tr h="675896">
                <a:tc>
                  <a:txBody>
                    <a:bodyPr/>
                    <a:lstStyle/>
                    <a:p>
                      <a:r>
                        <a:rPr lang="en-US" sz="1600" dirty="0">
                          <a:latin typeface="Aptos" panose="020B0004020202020204" pitchFamily="34" charset="0"/>
                        </a:rPr>
                        <a:t>40 Act Mutual Funds</a:t>
                      </a:r>
                    </a:p>
                  </a:txBody>
                  <a:tcPr/>
                </a:tc>
                <a:tc>
                  <a:txBody>
                    <a:bodyPr/>
                    <a:lstStyle/>
                    <a:p>
                      <a:r>
                        <a:rPr lang="en-US" sz="1600" dirty="0">
                          <a:latin typeface="Aptos" panose="020B0004020202020204" pitchFamily="34" charset="0"/>
                        </a:rPr>
                        <a:t>SEC and/or FINRA</a:t>
                      </a:r>
                    </a:p>
                  </a:txBody>
                  <a:tcPr/>
                </a:tc>
                <a:extLst>
                  <a:ext uri="{0D108BD9-81ED-4DB2-BD59-A6C34878D82A}">
                    <a16:rowId xmlns:a16="http://schemas.microsoft.com/office/drawing/2014/main" val="3916460838"/>
                  </a:ext>
                </a:extLst>
              </a:tr>
              <a:tr h="675896">
                <a:tc>
                  <a:txBody>
                    <a:bodyPr/>
                    <a:lstStyle/>
                    <a:p>
                      <a:r>
                        <a:rPr lang="en-US" sz="1600" dirty="0">
                          <a:latin typeface="Aptos" panose="020B0004020202020204" pitchFamily="34" charset="0"/>
                        </a:rPr>
                        <a:t>Registered Investment Advisor</a:t>
                      </a:r>
                    </a:p>
                  </a:txBody>
                  <a:tcPr/>
                </a:tc>
                <a:tc>
                  <a:txBody>
                    <a:bodyPr/>
                    <a:lstStyle/>
                    <a:p>
                      <a:r>
                        <a:rPr lang="en-US" sz="1600" dirty="0">
                          <a:latin typeface="Aptos" panose="020B0004020202020204" pitchFamily="34" charset="0"/>
                        </a:rPr>
                        <a:t>State Agency (Typically State Treasurer or Finance Division) and FINRA and/or SEC</a:t>
                      </a:r>
                    </a:p>
                  </a:txBody>
                  <a:tcPr/>
                </a:tc>
                <a:extLst>
                  <a:ext uri="{0D108BD9-81ED-4DB2-BD59-A6C34878D82A}">
                    <a16:rowId xmlns:a16="http://schemas.microsoft.com/office/drawing/2014/main" val="1894235563"/>
                  </a:ext>
                </a:extLst>
              </a:tr>
            </a:tbl>
          </a:graphicData>
        </a:graphic>
      </p:graphicFrame>
    </p:spTree>
    <p:extLst>
      <p:ext uri="{BB962C8B-B14F-4D97-AF65-F5344CB8AC3E}">
        <p14:creationId xmlns:p14="http://schemas.microsoft.com/office/powerpoint/2010/main" val="2875421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726C3E-1A16-DD0C-357C-9AA21DB7F99D}"/>
              </a:ext>
            </a:extLst>
          </p:cNvPr>
          <p:cNvSpPr>
            <a:spLocks noGrp="1"/>
          </p:cNvSpPr>
          <p:nvPr>
            <p:ph type="body" idx="4294967295"/>
          </p:nvPr>
        </p:nvSpPr>
        <p:spPr/>
        <p:txBody>
          <a:bodyPr/>
          <a:lstStyle/>
          <a:p>
            <a:pPr marL="0" indent="0" algn="ctr">
              <a:buNone/>
            </a:pPr>
            <a:endParaRPr lang="en-US" sz="3600" spc="-50" dirty="0">
              <a:solidFill>
                <a:srgbClr val="FFFFFF"/>
              </a:solidFill>
              <a:latin typeface="Aptos SemiBold" pitchFamily="34"/>
            </a:endParaRPr>
          </a:p>
          <a:p>
            <a:pPr marL="0" indent="0" algn="ctr">
              <a:buNone/>
            </a:pPr>
            <a:r>
              <a:rPr lang="en-US" sz="3600" spc="-50" dirty="0">
                <a:solidFill>
                  <a:srgbClr val="FFFFFF"/>
                </a:solidFill>
                <a:latin typeface="Aptos SemiBold" pitchFamily="34"/>
              </a:rPr>
              <a:t>Overview of Model Plan</a:t>
            </a:r>
          </a:p>
          <a:p>
            <a:pPr marL="0" indent="0" algn="ctr">
              <a:buNone/>
            </a:pPr>
            <a:r>
              <a:rPr lang="en-US" sz="1800" spc="-50" dirty="0">
                <a:solidFill>
                  <a:srgbClr val="FED44C"/>
                </a:solidFill>
                <a:latin typeface="Aptos SemiBold" pitchFamily="34"/>
              </a:rPr>
              <a:t>––––––––––––––––––––––––</a:t>
            </a:r>
          </a:p>
          <a:p>
            <a:pPr marL="0" indent="0" algn="ctr">
              <a:buNone/>
            </a:pPr>
            <a:r>
              <a:rPr lang="en-US" sz="1800" dirty="0">
                <a:solidFill>
                  <a:srgbClr val="FFFFFF"/>
                </a:solidFill>
              </a:rPr>
              <a:t>Non ERISA Plans Primer</a:t>
            </a:r>
          </a:p>
          <a:p>
            <a:endParaRPr lang="en-US" sz="2000" spc="-50" dirty="0">
              <a:solidFill>
                <a:srgbClr val="FFFFFF"/>
              </a:solidFill>
              <a:latin typeface="Aptos SemiBold" pitchFamily="34"/>
            </a:endParaRPr>
          </a:p>
          <a:p>
            <a:endParaRPr lang="en-US" dirty="0"/>
          </a:p>
        </p:txBody>
      </p:sp>
    </p:spTree>
    <p:extLst>
      <p:ext uri="{BB962C8B-B14F-4D97-AF65-F5344CB8AC3E}">
        <p14:creationId xmlns:p14="http://schemas.microsoft.com/office/powerpoint/2010/main" val="98013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EAC91830-787F-78FA-9B58-E48692C7410F}"/>
              </a:ext>
            </a:extLst>
          </p:cNvPr>
          <p:cNvSpPr txBox="1"/>
          <p:nvPr/>
        </p:nvSpPr>
        <p:spPr>
          <a:xfrm>
            <a:off x="6603997" y="1857750"/>
            <a:ext cx="4914900" cy="3882476"/>
          </a:xfrm>
          <a:prstGeom prst="rect">
            <a:avLst/>
          </a:prstGeom>
          <a:noFill/>
          <a:ln cap="flat">
            <a:noFill/>
          </a:ln>
        </p:spPr>
        <p:txBody>
          <a:bodyPr vert="horz" wrap="square" lIns="91440" tIns="45720" rIns="91440" bIns="45720" anchor="t" anchorCtr="0" compatLnSpc="1">
            <a:noAutofit/>
          </a:bodyPr>
          <a:lstStyle/>
          <a:p>
            <a:pPr>
              <a:lnSpc>
                <a:spcPct val="150000"/>
              </a:lnSpc>
            </a:pPr>
            <a:r>
              <a:rPr lang="en-US" sz="2000" dirty="0">
                <a:solidFill>
                  <a:srgbClr val="00AAEB"/>
                </a:solidFill>
                <a:latin typeface="Aptos" panose="020B0004020202020204" pitchFamily="34" charset="0"/>
              </a:rPr>
              <a:t>Core Investment Provider Line Up</a:t>
            </a:r>
          </a:p>
          <a:p>
            <a:pPr>
              <a:spcBef>
                <a:spcPts val="600"/>
              </a:spcBef>
              <a:spcAft>
                <a:spcPts val="1200"/>
              </a:spcAft>
            </a:pPr>
            <a:r>
              <a:rPr lang="en-US" sz="1400" dirty="0">
                <a:effectLst/>
                <a:latin typeface="Aptos" panose="020B0004020202020204" pitchFamily="34" charset="0"/>
                <a:ea typeface="Calibri" panose="020F0502020204030204" pitchFamily="34" charset="0"/>
                <a:cs typeface="Segoe UI" panose="020B0502040204020203" pitchFamily="34" charset="0"/>
              </a:rPr>
              <a:t>Responded to RFI focused on:</a:t>
            </a:r>
          </a:p>
          <a:p>
            <a:pPr marL="628650" lvl="1" indent="-171450">
              <a:spcAft>
                <a:spcPts val="600"/>
              </a:spcAft>
              <a:buFont typeface="Arial" panose="020B0604020202020204" pitchFamily="34" charset="0"/>
              <a:buChar char="•"/>
            </a:pPr>
            <a:r>
              <a:rPr lang="en-US" sz="1400" dirty="0">
                <a:latin typeface="Aptos" panose="020B0004020202020204" pitchFamily="34" charset="0"/>
                <a:ea typeface="Calibri" panose="020F0502020204030204" pitchFamily="34" charset="0"/>
                <a:cs typeface="Segoe UI" panose="020B0502040204020203" pitchFamily="34" charset="0"/>
              </a:rPr>
              <a:t>Compliance</a:t>
            </a:r>
          </a:p>
          <a:p>
            <a:pPr marL="628650" lvl="1" indent="-171450">
              <a:spcAft>
                <a:spcPts val="600"/>
              </a:spcAft>
              <a:buFont typeface="Arial" panose="020B0604020202020204" pitchFamily="34" charset="0"/>
              <a:buChar char="•"/>
            </a:pPr>
            <a:r>
              <a:rPr lang="en-US" sz="1400" dirty="0">
                <a:effectLst/>
                <a:latin typeface="Aptos" panose="020B0004020202020204" pitchFamily="34" charset="0"/>
                <a:ea typeface="Calibri" panose="020F0502020204030204" pitchFamily="34" charset="0"/>
                <a:cs typeface="Segoe UI" panose="020B0502040204020203" pitchFamily="34" charset="0"/>
              </a:rPr>
              <a:t>Market Commitment</a:t>
            </a:r>
          </a:p>
          <a:p>
            <a:pPr marL="628650" lvl="1" indent="-171450">
              <a:spcAft>
                <a:spcPts val="600"/>
              </a:spcAft>
              <a:buFont typeface="Arial" panose="020B0604020202020204" pitchFamily="34" charset="0"/>
              <a:buChar char="•"/>
            </a:pPr>
            <a:r>
              <a:rPr lang="en-US" sz="1400" dirty="0">
                <a:latin typeface="Aptos" panose="020B0004020202020204" pitchFamily="34" charset="0"/>
                <a:ea typeface="Calibri" panose="020F0502020204030204" pitchFamily="34" charset="0"/>
                <a:cs typeface="Segoe UI" panose="020B0502040204020203" pitchFamily="34" charset="0"/>
              </a:rPr>
              <a:t>Participant Education</a:t>
            </a:r>
          </a:p>
          <a:p>
            <a:pPr marL="628650" lvl="1" indent="-171450">
              <a:spcAft>
                <a:spcPts val="600"/>
              </a:spcAft>
              <a:buFont typeface="Arial" panose="020B0604020202020204" pitchFamily="34" charset="0"/>
              <a:buChar char="•"/>
            </a:pPr>
            <a:r>
              <a:rPr lang="en-US" sz="1400" dirty="0">
                <a:effectLst/>
                <a:latin typeface="Aptos" panose="020B0004020202020204" pitchFamily="34" charset="0"/>
                <a:ea typeface="Calibri" panose="020F0502020204030204" pitchFamily="34" charset="0"/>
                <a:cs typeface="Segoe UI" panose="020B0502040204020203" pitchFamily="34" charset="0"/>
              </a:rPr>
              <a:t>Fee Disclosure</a:t>
            </a:r>
          </a:p>
          <a:p>
            <a:pPr marL="0" lvl="1">
              <a:lnSpc>
                <a:spcPct val="150000"/>
              </a:lnSpc>
            </a:pPr>
            <a:endParaRPr lang="en-US" sz="1400" dirty="0">
              <a:latin typeface="Aptos" panose="020B0004020202020204" pitchFamily="34" charset="0"/>
            </a:endParaRPr>
          </a:p>
          <a:p>
            <a:pPr>
              <a:lnSpc>
                <a:spcPct val="150000"/>
              </a:lnSpc>
            </a:pPr>
            <a:r>
              <a:rPr lang="en-US" sz="2000" dirty="0">
                <a:solidFill>
                  <a:srgbClr val="00AAEB"/>
                </a:solidFill>
                <a:latin typeface="Aptos" panose="020B0004020202020204" pitchFamily="34" charset="0"/>
              </a:rPr>
              <a:t>Wild Card Investment Provider</a:t>
            </a:r>
          </a:p>
          <a:p>
            <a:pPr>
              <a:spcBef>
                <a:spcPts val="600"/>
              </a:spcBef>
            </a:pPr>
            <a:r>
              <a:rPr lang="en-US" sz="1400" dirty="0">
                <a:latin typeface="Aptos" panose="020B0004020202020204" pitchFamily="34" charset="0"/>
              </a:rPr>
              <a:t>1. Responded to RFI.</a:t>
            </a:r>
          </a:p>
          <a:p>
            <a:r>
              <a:rPr lang="en-US" sz="1400" dirty="0">
                <a:latin typeface="Aptos" panose="020B0004020202020204" pitchFamily="34" charset="0"/>
              </a:rPr>
              <a:t>2. Selected based upon</a:t>
            </a:r>
            <a:r>
              <a:rPr lang="en-US" sz="1400" dirty="0">
                <a:latin typeface="+mj-lt"/>
              </a:rPr>
              <a:t>:</a:t>
            </a:r>
          </a:p>
          <a:p>
            <a:pPr marL="628650" lvl="1" indent="-171450">
              <a:spcBef>
                <a:spcPts val="600"/>
              </a:spcBef>
              <a:spcAft>
                <a:spcPts val="600"/>
              </a:spcAft>
              <a:buFont typeface="Arial" panose="020B0604020202020204" pitchFamily="34" charset="0"/>
              <a:buChar char="•"/>
            </a:pPr>
            <a:r>
              <a:rPr lang="en-US" sz="1400" dirty="0">
                <a:latin typeface="Aptos" panose="020B0004020202020204" pitchFamily="34" charset="0"/>
              </a:rPr>
              <a:t>Geographic coverage</a:t>
            </a:r>
          </a:p>
          <a:p>
            <a:pPr marL="628650" lvl="1" indent="-171450">
              <a:spcAft>
                <a:spcPts val="600"/>
              </a:spcAft>
              <a:buFont typeface="Arial" panose="020B0604020202020204" pitchFamily="34" charset="0"/>
              <a:buChar char="•"/>
            </a:pPr>
            <a:r>
              <a:rPr lang="en-US" sz="1400" dirty="0">
                <a:latin typeface="Aptos" panose="020B0004020202020204" pitchFamily="34" charset="0"/>
              </a:rPr>
              <a:t>Current product offerings</a:t>
            </a:r>
          </a:p>
          <a:p>
            <a:pPr marL="0" lvl="1">
              <a:lnSpc>
                <a:spcPct val="150000"/>
              </a:lnSpc>
            </a:pPr>
            <a:endParaRPr lang="en-US" sz="1400" dirty="0">
              <a:latin typeface="Aptos" panose="020B0004020202020204" pitchFamily="34" charset="0"/>
            </a:endParaRPr>
          </a:p>
          <a:p>
            <a:pPr marL="0" marR="0" lvl="0" indent="0" defTabSz="914400" rtl="0" fontAlgn="auto" hangingPunct="1">
              <a:lnSpc>
                <a:spcPct val="100000"/>
              </a:lnSpc>
              <a:spcBef>
                <a:spcPts val="1000"/>
              </a:spcBef>
              <a:spcAft>
                <a:spcPts val="0"/>
              </a:spcAft>
              <a:tabLst/>
              <a:defRPr sz="1800" b="0" i="0" u="none" strike="noStrike" kern="0" cap="none" spc="0" baseline="0">
                <a:solidFill>
                  <a:srgbClr val="000000"/>
                </a:solidFill>
                <a:uFillTx/>
              </a:defRPr>
            </a:pPr>
            <a:endParaRPr lang="en-US" sz="1400" u="none" strike="noStrike" kern="1200" cap="none" spc="0" baseline="0" dirty="0">
              <a:solidFill>
                <a:srgbClr val="3F3F3F"/>
              </a:solidFill>
              <a:uFillTx/>
              <a:latin typeface="Aptos" panose="020B0004020202020204" pitchFamily="34" charset="0"/>
              <a:cs typeface="Segoe UI" pitchFamily="34"/>
            </a:endParaRPr>
          </a:p>
        </p:txBody>
      </p:sp>
      <p:cxnSp>
        <p:nvCxnSpPr>
          <p:cNvPr id="3" name="Straight Connector 14">
            <a:extLst>
              <a:ext uri="{FF2B5EF4-FFF2-40B4-BE49-F238E27FC236}">
                <a16:creationId xmlns:a16="http://schemas.microsoft.com/office/drawing/2014/main" id="{4A44A118-8B94-57F4-02E3-AED10345C875}"/>
              </a:ext>
            </a:extLst>
          </p:cNvPr>
          <p:cNvCxnSpPr>
            <a:cxnSpLocks/>
          </p:cNvCxnSpPr>
          <p:nvPr/>
        </p:nvCxnSpPr>
        <p:spPr>
          <a:xfrm>
            <a:off x="6080073" y="1892295"/>
            <a:ext cx="0" cy="4012559"/>
          </a:xfrm>
          <a:prstGeom prst="straightConnector1">
            <a:avLst/>
          </a:prstGeom>
          <a:noFill/>
          <a:ln w="6345" cap="flat">
            <a:solidFill>
              <a:srgbClr val="8C8C8C"/>
            </a:solidFill>
            <a:prstDash val="solid"/>
            <a:miter/>
          </a:ln>
        </p:spPr>
      </p:cxnSp>
      <p:sp>
        <p:nvSpPr>
          <p:cNvPr id="4" name="Text Placeholder 4">
            <a:extLst>
              <a:ext uri="{FF2B5EF4-FFF2-40B4-BE49-F238E27FC236}">
                <a16:creationId xmlns:a16="http://schemas.microsoft.com/office/drawing/2014/main" id="{2EB79395-3608-17B5-92C8-12621C09225B}"/>
              </a:ext>
            </a:extLst>
          </p:cNvPr>
          <p:cNvSpPr txBox="1"/>
          <p:nvPr/>
        </p:nvSpPr>
        <p:spPr>
          <a:xfrm>
            <a:off x="745637" y="1857750"/>
            <a:ext cx="5011691" cy="3882476"/>
          </a:xfrm>
          <a:prstGeom prst="rect">
            <a:avLst/>
          </a:prstGeom>
          <a:noFill/>
          <a:ln cap="flat">
            <a:noFill/>
          </a:ln>
        </p:spPr>
        <p:txBody>
          <a:bodyPr vert="horz" wrap="square" lIns="91440" tIns="45720" rIns="91440" bIns="45720" anchor="t" anchorCtr="0" compatLnSpc="1">
            <a:noAutofit/>
          </a:bodyPr>
          <a:lstStyle/>
          <a:p>
            <a:pPr>
              <a:lnSpc>
                <a:spcPct val="150000"/>
              </a:lnSpc>
            </a:pPr>
            <a:r>
              <a:rPr lang="en-US" sz="2000" dirty="0">
                <a:solidFill>
                  <a:srgbClr val="00AAEB"/>
                </a:solidFill>
                <a:latin typeface="Aptos" panose="020B0004020202020204" pitchFamily="34" charset="0"/>
              </a:rPr>
              <a:t>Independent Third Party Administration</a:t>
            </a:r>
          </a:p>
          <a:p>
            <a:pPr lvl="1"/>
            <a:endParaRPr lang="en-US" sz="1400" i="1" dirty="0">
              <a:latin typeface="Aptos Light" panose="020B0004020202020204" pitchFamily="34" charset="0"/>
            </a:endParaRPr>
          </a:p>
          <a:p>
            <a:pPr marL="628650" lvl="1" indent="-171450">
              <a:spcAft>
                <a:spcPts val="600"/>
              </a:spcAft>
              <a:buFont typeface="Arial" panose="020B0604020202020204" pitchFamily="34" charset="0"/>
              <a:buChar char="•"/>
            </a:pPr>
            <a:r>
              <a:rPr lang="en-US" sz="1400" dirty="0">
                <a:latin typeface="Aptos" panose="020B0004020202020204" pitchFamily="34" charset="0"/>
              </a:rPr>
              <a:t>Largest TPA in the U.S.A</a:t>
            </a:r>
          </a:p>
          <a:p>
            <a:pPr marL="628650" lvl="1" indent="-171450">
              <a:spcAft>
                <a:spcPts val="600"/>
              </a:spcAft>
              <a:buFont typeface="Arial" panose="020B0604020202020204" pitchFamily="34" charset="0"/>
              <a:buChar char="•"/>
            </a:pPr>
            <a:r>
              <a:rPr lang="en-US" sz="1400" dirty="0">
                <a:latin typeface="Aptos" panose="020B0004020202020204" pitchFamily="34" charset="0"/>
              </a:rPr>
              <a:t>Chosen via RFP Process</a:t>
            </a:r>
          </a:p>
          <a:p>
            <a:pPr marL="628650" lvl="1" indent="-171450">
              <a:spcAft>
                <a:spcPts val="600"/>
              </a:spcAft>
              <a:buFont typeface="Arial" panose="020B0604020202020204" pitchFamily="34" charset="0"/>
              <a:buChar char="•"/>
            </a:pPr>
            <a:r>
              <a:rPr lang="en-US" sz="1400" dirty="0">
                <a:latin typeface="Aptos" panose="020B0004020202020204" pitchFamily="34" charset="0"/>
              </a:rPr>
              <a:t>Over 6,000 employers in 48 states nationwide representing over 9,000 plans, 3.2 million participants, and over $100 billion in assets under care. </a:t>
            </a:r>
          </a:p>
          <a:p>
            <a:pPr marL="628650" lvl="1" indent="-171450">
              <a:spcAft>
                <a:spcPts val="600"/>
              </a:spcAft>
              <a:buFont typeface="Arial" panose="020B0604020202020204" pitchFamily="34" charset="0"/>
              <a:buChar char="•"/>
            </a:pPr>
            <a:r>
              <a:rPr lang="en-US" sz="1400" dirty="0">
                <a:latin typeface="Aptos" panose="020B0004020202020204" pitchFamily="34" charset="0"/>
              </a:rPr>
              <a:t>Offices in Citrus Heights, CA (9 EE’s), Fort Walton Beach, FL (83 EE’s), and Rochester, NY (50 EE’s).</a:t>
            </a:r>
          </a:p>
          <a:p>
            <a:pPr marL="0" lvl="1">
              <a:lnSpc>
                <a:spcPct val="150000"/>
              </a:lnSpc>
              <a:spcBef>
                <a:spcPts val="600"/>
              </a:spcBef>
            </a:pPr>
            <a:endParaRPr lang="en-US" sz="1400" dirty="0">
              <a:latin typeface="Aptos" panose="020B0004020202020204" pitchFamily="34" charset="0"/>
            </a:endParaRPr>
          </a:p>
          <a:p>
            <a:pPr marL="0" marR="0" lvl="0" indent="0" defTabSz="914400" rtl="0" fontAlgn="auto" hangingPunct="1">
              <a:lnSpc>
                <a:spcPct val="100000"/>
              </a:lnSpc>
              <a:spcBef>
                <a:spcPts val="1000"/>
              </a:spcBef>
              <a:spcAft>
                <a:spcPts val="0"/>
              </a:spcAft>
              <a:tabLst/>
              <a:defRPr sz="1800" b="0" i="0" u="none" strike="noStrike" kern="0" cap="none" spc="0" baseline="0">
                <a:solidFill>
                  <a:srgbClr val="000000"/>
                </a:solidFill>
                <a:uFillTx/>
              </a:defRPr>
            </a:pPr>
            <a:endParaRPr lang="en-US" sz="1400" u="none" strike="noStrike" kern="1200" cap="none" spc="0" baseline="0" dirty="0">
              <a:solidFill>
                <a:srgbClr val="3F3F3F"/>
              </a:solidFill>
              <a:uFillTx/>
              <a:latin typeface="Aptos" panose="020B0004020202020204" pitchFamily="34" charset="0"/>
              <a:cs typeface="Segoe UI" pitchFamily="34"/>
            </a:endParaRPr>
          </a:p>
        </p:txBody>
      </p:sp>
      <p:sp>
        <p:nvSpPr>
          <p:cNvPr id="5" name="Title 1">
            <a:extLst>
              <a:ext uri="{FF2B5EF4-FFF2-40B4-BE49-F238E27FC236}">
                <a16:creationId xmlns:a16="http://schemas.microsoft.com/office/drawing/2014/main" id="{6A08A292-0B94-1972-D53F-7DA4A2C24C2E}"/>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dirty="0"/>
              <a:t>Model Plan Overview</a:t>
            </a:r>
          </a:p>
        </p:txBody>
      </p:sp>
      <p:pic>
        <p:nvPicPr>
          <p:cNvPr id="7" name="Picture 6">
            <a:extLst>
              <a:ext uri="{FF2B5EF4-FFF2-40B4-BE49-F238E27FC236}">
                <a16:creationId xmlns:a16="http://schemas.microsoft.com/office/drawing/2014/main" id="{F8DCC7F3-2EE5-EEC9-D939-88876997619F}"/>
              </a:ext>
            </a:extLst>
          </p:cNvPr>
          <p:cNvPicPr>
            <a:picLocks noChangeAspect="1"/>
          </p:cNvPicPr>
          <p:nvPr/>
        </p:nvPicPr>
        <p:blipFill>
          <a:blip r:embed="rId2"/>
          <a:srcRect/>
          <a:stretch>
            <a:fillRect/>
          </a:stretch>
        </p:blipFill>
        <p:spPr>
          <a:xfrm>
            <a:off x="745638" y="1136643"/>
            <a:ext cx="755652" cy="755652"/>
          </a:xfrm>
          <a:prstGeom prst="rect">
            <a:avLst/>
          </a:prstGeom>
          <a:noFill/>
          <a:ln cap="flat">
            <a:noFill/>
          </a:ln>
        </p:spPr>
      </p:pic>
      <p:pic>
        <p:nvPicPr>
          <p:cNvPr id="8" name="Picture 35">
            <a:extLst>
              <a:ext uri="{FF2B5EF4-FFF2-40B4-BE49-F238E27FC236}">
                <a16:creationId xmlns:a16="http://schemas.microsoft.com/office/drawing/2014/main" id="{32CB385B-0671-C26F-EEBA-788F31E640A8}"/>
              </a:ext>
            </a:extLst>
          </p:cNvPr>
          <p:cNvPicPr>
            <a:picLocks noChangeAspect="1"/>
          </p:cNvPicPr>
          <p:nvPr/>
        </p:nvPicPr>
        <p:blipFill>
          <a:blip r:embed="rId3"/>
          <a:srcRect/>
          <a:stretch>
            <a:fillRect/>
          </a:stretch>
        </p:blipFill>
        <p:spPr>
          <a:xfrm>
            <a:off x="6674727" y="1236012"/>
            <a:ext cx="656283" cy="656283"/>
          </a:xfrm>
          <a:prstGeom prst="rect">
            <a:avLst/>
          </a:prstGeom>
          <a:noFill/>
          <a:ln cap="flat">
            <a:noFill/>
          </a:ln>
        </p:spPr>
      </p:pic>
      <p:sp>
        <p:nvSpPr>
          <p:cNvPr id="11" name="Slide Number Placeholder 3">
            <a:extLst>
              <a:ext uri="{FF2B5EF4-FFF2-40B4-BE49-F238E27FC236}">
                <a16:creationId xmlns:a16="http://schemas.microsoft.com/office/drawing/2014/main" id="{EF2D564B-DF4C-EB9F-60E9-A1D060430B1E}"/>
              </a:ext>
            </a:extLst>
          </p:cNvPr>
          <p:cNvSpPr txBox="1">
            <a:spLocks noGrp="1"/>
          </p:cNvSpPr>
          <p:nvPr>
            <p:ph type="sldNum" sz="quarter" idx="8"/>
          </p:nvPr>
        </p:nvSpPr>
        <p:spPr>
          <a:xfrm>
            <a:off x="11518897" y="6581979"/>
            <a:ext cx="373066" cy="206105"/>
          </a:xfrm>
        </p:spPr>
        <p:txBody>
          <a:bodyPr/>
          <a:lstStyle/>
          <a:p>
            <a:pPr lvl="0"/>
            <a:fld id="{172E2BFF-CF4A-994C-9C89-D565711DBD64}" type="slidenum">
              <a:t>16</a:t>
            </a:fld>
            <a:endParaRPr lang="en-US" dirty="0"/>
          </a:p>
        </p:txBody>
      </p:sp>
    </p:spTree>
    <p:extLst>
      <p:ext uri="{BB962C8B-B14F-4D97-AF65-F5344CB8AC3E}">
        <p14:creationId xmlns:p14="http://schemas.microsoft.com/office/powerpoint/2010/main" val="614756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B20E-A614-20EA-CDCD-CA918A53A6E3}"/>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dirty="0"/>
              <a:t>Respondents Product Offerings</a:t>
            </a:r>
          </a:p>
        </p:txBody>
      </p:sp>
      <p:graphicFrame>
        <p:nvGraphicFramePr>
          <p:cNvPr id="3" name="Table 6">
            <a:extLst>
              <a:ext uri="{FF2B5EF4-FFF2-40B4-BE49-F238E27FC236}">
                <a16:creationId xmlns:a16="http://schemas.microsoft.com/office/drawing/2014/main" id="{7DB52B32-2BA0-9788-0415-8EDB979A782C}"/>
              </a:ext>
            </a:extLst>
          </p:cNvPr>
          <p:cNvGraphicFramePr>
            <a:graphicFrameLocks noGrp="1"/>
          </p:cNvGraphicFramePr>
          <p:nvPr>
            <p:extLst>
              <p:ext uri="{D42A27DB-BD31-4B8C-83A1-F6EECF244321}">
                <p14:modId xmlns:p14="http://schemas.microsoft.com/office/powerpoint/2010/main" val="3938054438"/>
              </p:ext>
            </p:extLst>
          </p:nvPr>
        </p:nvGraphicFramePr>
        <p:xfrm>
          <a:off x="3712566" y="1369941"/>
          <a:ext cx="7834646" cy="4626864"/>
        </p:xfrm>
        <a:graphic>
          <a:graphicData uri="http://schemas.openxmlformats.org/drawingml/2006/table">
            <a:tbl>
              <a:tblPr firstRow="1" bandRow="1">
                <a:tableStyleId>{7DF18680-E054-41AD-8BC1-D1AEF772440D}</a:tableStyleId>
              </a:tblPr>
              <a:tblGrid>
                <a:gridCol w="1504018">
                  <a:extLst>
                    <a:ext uri="{9D8B030D-6E8A-4147-A177-3AD203B41FA5}">
                      <a16:colId xmlns:a16="http://schemas.microsoft.com/office/drawing/2014/main" val="3619968059"/>
                    </a:ext>
                  </a:extLst>
                </a:gridCol>
                <a:gridCol w="1900930">
                  <a:extLst>
                    <a:ext uri="{9D8B030D-6E8A-4147-A177-3AD203B41FA5}">
                      <a16:colId xmlns:a16="http://schemas.microsoft.com/office/drawing/2014/main" val="970070231"/>
                    </a:ext>
                  </a:extLst>
                </a:gridCol>
                <a:gridCol w="1332406">
                  <a:extLst>
                    <a:ext uri="{9D8B030D-6E8A-4147-A177-3AD203B41FA5}">
                      <a16:colId xmlns:a16="http://schemas.microsoft.com/office/drawing/2014/main" val="3957334889"/>
                    </a:ext>
                  </a:extLst>
                </a:gridCol>
                <a:gridCol w="1191266">
                  <a:extLst>
                    <a:ext uri="{9D8B030D-6E8A-4147-A177-3AD203B41FA5}">
                      <a16:colId xmlns:a16="http://schemas.microsoft.com/office/drawing/2014/main" val="2573058479"/>
                    </a:ext>
                  </a:extLst>
                </a:gridCol>
                <a:gridCol w="953013">
                  <a:extLst>
                    <a:ext uri="{9D8B030D-6E8A-4147-A177-3AD203B41FA5}">
                      <a16:colId xmlns:a16="http://schemas.microsoft.com/office/drawing/2014/main" val="1120119544"/>
                    </a:ext>
                  </a:extLst>
                </a:gridCol>
                <a:gridCol w="953013">
                  <a:extLst>
                    <a:ext uri="{9D8B030D-6E8A-4147-A177-3AD203B41FA5}">
                      <a16:colId xmlns:a16="http://schemas.microsoft.com/office/drawing/2014/main" val="511033245"/>
                    </a:ext>
                  </a:extLst>
                </a:gridCol>
              </a:tblGrid>
              <a:tr h="274320">
                <a:tc>
                  <a:txBody>
                    <a:bodyPr/>
                    <a:lstStyle/>
                    <a:p>
                      <a:pPr algn="ctr"/>
                      <a:r>
                        <a:rPr lang="en-US" sz="900" dirty="0">
                          <a:solidFill>
                            <a:schemeClr val="tx1">
                              <a:lumMod val="95000"/>
                              <a:lumOff val="5000"/>
                            </a:schemeClr>
                          </a:solidFill>
                        </a:rPr>
                        <a:t>Investment Provider</a:t>
                      </a:r>
                    </a:p>
                  </a:txBody>
                  <a:tcPr marL="77963" marR="77963" marT="38981" marB="38981" anchor="ctr"/>
                </a:tc>
                <a:tc>
                  <a:txBody>
                    <a:bodyPr/>
                    <a:lstStyle/>
                    <a:p>
                      <a:pPr algn="ctr"/>
                      <a:r>
                        <a:rPr lang="en-US" sz="900" dirty="0">
                          <a:solidFill>
                            <a:schemeClr val="tx1">
                              <a:lumMod val="95000"/>
                              <a:lumOff val="5000"/>
                            </a:schemeClr>
                          </a:solidFill>
                        </a:rPr>
                        <a:t>Fixed +/or Stable Value</a:t>
                      </a:r>
                    </a:p>
                  </a:txBody>
                  <a:tcPr marL="77963" marR="77963" marT="38981" marB="38981" anchor="ctr"/>
                </a:tc>
                <a:tc>
                  <a:txBody>
                    <a:bodyPr/>
                    <a:lstStyle/>
                    <a:p>
                      <a:pPr algn="ctr"/>
                      <a:r>
                        <a:rPr lang="en-US" sz="900" dirty="0">
                          <a:solidFill>
                            <a:schemeClr val="tx1">
                              <a:lumMod val="95000"/>
                              <a:lumOff val="5000"/>
                            </a:schemeClr>
                          </a:solidFill>
                        </a:rPr>
                        <a:t>Variable Annuity</a:t>
                      </a:r>
                    </a:p>
                  </a:txBody>
                  <a:tcPr marL="77963" marR="77963" marT="38981" marB="38981" anchor="ctr"/>
                </a:tc>
                <a:tc>
                  <a:txBody>
                    <a:bodyPr/>
                    <a:lstStyle/>
                    <a:p>
                      <a:pPr algn="ctr"/>
                      <a:r>
                        <a:rPr lang="en-US" sz="900" dirty="0">
                          <a:solidFill>
                            <a:schemeClr val="tx1">
                              <a:lumMod val="95000"/>
                              <a:lumOff val="5000"/>
                            </a:schemeClr>
                          </a:solidFill>
                        </a:rPr>
                        <a:t>Mutual Fund</a:t>
                      </a:r>
                    </a:p>
                  </a:txBody>
                  <a:tcPr marL="77963" marR="77963" marT="38981" marB="38981" anchor="ctr"/>
                </a:tc>
                <a:tc>
                  <a:txBody>
                    <a:bodyPr/>
                    <a:lstStyle/>
                    <a:p>
                      <a:pPr algn="ctr"/>
                      <a:r>
                        <a:rPr lang="en-US" sz="900" dirty="0">
                          <a:solidFill>
                            <a:schemeClr val="tx1">
                              <a:lumMod val="95000"/>
                              <a:lumOff val="5000"/>
                            </a:schemeClr>
                          </a:solidFill>
                        </a:rPr>
                        <a:t>403(b)</a:t>
                      </a:r>
                    </a:p>
                  </a:txBody>
                  <a:tcPr marL="77963" marR="77963" marT="38981" marB="38981" anchor="ctr"/>
                </a:tc>
                <a:tc>
                  <a:txBody>
                    <a:bodyPr/>
                    <a:lstStyle/>
                    <a:p>
                      <a:pPr algn="ctr"/>
                      <a:r>
                        <a:rPr lang="en-US" sz="900" dirty="0">
                          <a:solidFill>
                            <a:schemeClr val="tx1">
                              <a:lumMod val="95000"/>
                              <a:lumOff val="5000"/>
                            </a:schemeClr>
                          </a:solidFill>
                        </a:rPr>
                        <a:t>457(b)</a:t>
                      </a:r>
                    </a:p>
                  </a:txBody>
                  <a:tcPr marL="77963" marR="77963" marT="38981" marB="38981" anchor="ctr"/>
                </a:tc>
                <a:extLst>
                  <a:ext uri="{0D108BD9-81ED-4DB2-BD59-A6C34878D82A}">
                    <a16:rowId xmlns:a16="http://schemas.microsoft.com/office/drawing/2014/main" val="4081459151"/>
                  </a:ext>
                </a:extLst>
              </a:tr>
              <a:tr h="310896">
                <a:tc>
                  <a:txBody>
                    <a:bodyPr/>
                    <a:lstStyle/>
                    <a:p>
                      <a:r>
                        <a:rPr lang="en-US" sz="900" b="1" dirty="0"/>
                        <a:t>American Fidelity</a:t>
                      </a:r>
                      <a:endParaRPr lang="en-US" sz="900" b="1" i="0" dirty="0">
                        <a:latin typeface="Aptos SemiBold" panose="020B0004020202020204" pitchFamily="34" charset="0"/>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endParaRPr lang="en-US" sz="1200" dirty="0">
                        <a:solidFill>
                          <a:srgbClr val="00619F"/>
                        </a:solidFill>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extLst>
                  <a:ext uri="{0D108BD9-81ED-4DB2-BD59-A6C34878D82A}">
                    <a16:rowId xmlns:a16="http://schemas.microsoft.com/office/drawing/2014/main" val="3344903792"/>
                  </a:ext>
                </a:extLst>
              </a:tr>
              <a:tr h="310896">
                <a:tc>
                  <a:txBody>
                    <a:bodyPr/>
                    <a:lstStyle/>
                    <a:p>
                      <a:r>
                        <a:rPr lang="en-US" sz="900" b="1" dirty="0"/>
                        <a:t>Ameriprise</a:t>
                      </a:r>
                      <a:endParaRPr lang="en-US" sz="900" b="1" i="0" dirty="0">
                        <a:latin typeface="Aptos SemiBold" panose="020B0004020202020204" pitchFamily="34" charset="0"/>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000" dirty="0">
                          <a:solidFill>
                            <a:srgbClr val="00619F"/>
                          </a:solidFill>
                        </a:rPr>
                        <a:t>No</a:t>
                      </a:r>
                    </a:p>
                  </a:txBody>
                  <a:tcPr marL="77963" marR="77963" marT="38981" marB="38981" anchor="ctr"/>
                </a:tc>
                <a:extLst>
                  <a:ext uri="{0D108BD9-81ED-4DB2-BD59-A6C34878D82A}">
                    <a16:rowId xmlns:a16="http://schemas.microsoft.com/office/drawing/2014/main" val="1463326536"/>
                  </a:ext>
                </a:extLst>
              </a:tr>
              <a:tr h="310896">
                <a:tc>
                  <a:txBody>
                    <a:bodyPr/>
                    <a:lstStyle/>
                    <a:p>
                      <a:r>
                        <a:rPr lang="en-US" sz="900" b="1" dirty="0"/>
                        <a:t>Aspire</a:t>
                      </a:r>
                      <a:endParaRPr lang="en-US" sz="900" b="1" i="0" dirty="0">
                        <a:latin typeface="Aptos SemiBold" panose="020B0004020202020204" pitchFamily="34" charset="0"/>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endParaRPr lang="en-US" sz="1200" dirty="0">
                        <a:solidFill>
                          <a:srgbClr val="00619F"/>
                        </a:solidFill>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extLst>
                  <a:ext uri="{0D108BD9-81ED-4DB2-BD59-A6C34878D82A}">
                    <a16:rowId xmlns:a16="http://schemas.microsoft.com/office/drawing/2014/main" val="180831094"/>
                  </a:ext>
                </a:extLst>
              </a:tr>
              <a:tr h="310896">
                <a:tc>
                  <a:txBody>
                    <a:bodyPr/>
                    <a:lstStyle/>
                    <a:p>
                      <a:r>
                        <a:rPr lang="en-US" sz="900" b="1" dirty="0"/>
                        <a:t>Equitable</a:t>
                      </a:r>
                      <a:endParaRPr lang="en-US" sz="900" b="1" i="0" dirty="0">
                        <a:latin typeface="Aptos SemiBold" panose="020B0004020202020204" pitchFamily="34" charset="0"/>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endParaRPr lang="en-US" sz="1200" dirty="0">
                        <a:solidFill>
                          <a:srgbClr val="00619F"/>
                        </a:solidFill>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extLst>
                  <a:ext uri="{0D108BD9-81ED-4DB2-BD59-A6C34878D82A}">
                    <a16:rowId xmlns:a16="http://schemas.microsoft.com/office/drawing/2014/main" val="3757134684"/>
                  </a:ext>
                </a:extLst>
              </a:tr>
              <a:tr h="310896">
                <a:tc>
                  <a:txBody>
                    <a:bodyPr/>
                    <a:lstStyle/>
                    <a:p>
                      <a:r>
                        <a:rPr lang="en-US" sz="900" b="1" dirty="0"/>
                        <a:t>American Century</a:t>
                      </a:r>
                      <a:endParaRPr lang="en-US" sz="900" b="1" i="0" dirty="0">
                        <a:latin typeface="Aptos SemiBold" panose="020B0004020202020204" pitchFamily="34" charset="0"/>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endParaRPr lang="en-US" sz="1200" dirty="0">
                        <a:solidFill>
                          <a:srgbClr val="00619F"/>
                        </a:solidFill>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extLst>
                  <a:ext uri="{0D108BD9-81ED-4DB2-BD59-A6C34878D82A}">
                    <a16:rowId xmlns:a16="http://schemas.microsoft.com/office/drawing/2014/main" val="1051735028"/>
                  </a:ext>
                </a:extLst>
              </a:tr>
              <a:tr h="310896">
                <a:tc>
                  <a:txBody>
                    <a:bodyPr/>
                    <a:lstStyle/>
                    <a:p>
                      <a:r>
                        <a:rPr lang="en-US" sz="900" b="1" dirty="0"/>
                        <a:t>Horace Mann</a:t>
                      </a:r>
                      <a:endParaRPr lang="en-US" sz="900" b="1" i="0" dirty="0">
                        <a:latin typeface="Aptos SemiBold" panose="020B0004020202020204" pitchFamily="34" charset="0"/>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endParaRPr lang="en-US" sz="1200" dirty="0">
                        <a:solidFill>
                          <a:srgbClr val="00619F"/>
                        </a:solidFill>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extLst>
                  <a:ext uri="{0D108BD9-81ED-4DB2-BD59-A6C34878D82A}">
                    <a16:rowId xmlns:a16="http://schemas.microsoft.com/office/drawing/2014/main" val="98142974"/>
                  </a:ext>
                </a:extLst>
              </a:tr>
              <a:tr h="310896">
                <a:tc>
                  <a:txBody>
                    <a:bodyPr/>
                    <a:lstStyle/>
                    <a:p>
                      <a:r>
                        <a:rPr lang="en-US" sz="900" b="1" dirty="0"/>
                        <a:t>National Life Group</a:t>
                      </a:r>
                      <a:endParaRPr lang="en-US" sz="900" b="1" i="0" dirty="0">
                        <a:latin typeface="Aptos SemiBold" panose="020B0004020202020204" pitchFamily="34" charset="0"/>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endParaRPr lang="en-US" sz="1200">
                        <a:solidFill>
                          <a:srgbClr val="00619F"/>
                        </a:solidFill>
                      </a:endParaRPr>
                    </a:p>
                  </a:txBody>
                  <a:tcPr marL="77963" marR="77963" marT="38981" marB="38981" anchor="ctr"/>
                </a:tc>
                <a:tc>
                  <a:txBody>
                    <a:bodyPr/>
                    <a:lstStyle/>
                    <a:p>
                      <a:pPr algn="ctr"/>
                      <a:endParaRPr lang="en-US" sz="1200" dirty="0">
                        <a:solidFill>
                          <a:srgbClr val="00619F"/>
                        </a:solidFill>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extLst>
                  <a:ext uri="{0D108BD9-81ED-4DB2-BD59-A6C34878D82A}">
                    <a16:rowId xmlns:a16="http://schemas.microsoft.com/office/drawing/2014/main" val="3595953502"/>
                  </a:ext>
                </a:extLst>
              </a:tr>
              <a:tr h="310896">
                <a:tc>
                  <a:txBody>
                    <a:bodyPr/>
                    <a:lstStyle/>
                    <a:p>
                      <a:r>
                        <a:rPr lang="en-US" sz="900" b="1" dirty="0" err="1"/>
                        <a:t>Kades</a:t>
                      </a:r>
                      <a:r>
                        <a:rPr lang="en-US" sz="900" b="1" dirty="0"/>
                        <a:t>-Margolis</a:t>
                      </a:r>
                      <a:endParaRPr lang="en-US" sz="900" b="1" i="0" dirty="0">
                        <a:latin typeface="Aptos SemiBold" panose="020B0004020202020204" pitchFamily="34" charset="0"/>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extLst>
                  <a:ext uri="{0D108BD9-81ED-4DB2-BD59-A6C34878D82A}">
                    <a16:rowId xmlns:a16="http://schemas.microsoft.com/office/drawing/2014/main" val="3567176542"/>
                  </a:ext>
                </a:extLst>
              </a:tr>
              <a:tr h="310896">
                <a:tc>
                  <a:txBody>
                    <a:bodyPr/>
                    <a:lstStyle/>
                    <a:p>
                      <a:r>
                        <a:rPr lang="en-US" sz="900" b="1" dirty="0"/>
                        <a:t>Oldham Resources</a:t>
                      </a:r>
                      <a:endParaRPr lang="en-US" sz="900" b="1" i="0" dirty="0">
                        <a:latin typeface="Aptos SemiBold" panose="020B0004020202020204" pitchFamily="34" charset="0"/>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endParaRPr lang="en-US" sz="1200">
                        <a:solidFill>
                          <a:srgbClr val="00619F"/>
                        </a:solidFill>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extLst>
                  <a:ext uri="{0D108BD9-81ED-4DB2-BD59-A6C34878D82A}">
                    <a16:rowId xmlns:a16="http://schemas.microsoft.com/office/drawing/2014/main" val="1529335581"/>
                  </a:ext>
                </a:extLst>
              </a:tr>
              <a:tr h="310896">
                <a:tc>
                  <a:txBody>
                    <a:bodyPr/>
                    <a:lstStyle/>
                    <a:p>
                      <a:r>
                        <a:rPr lang="en-US" sz="900" b="1" dirty="0" err="1"/>
                        <a:t>PlanMember</a:t>
                      </a:r>
                      <a:r>
                        <a:rPr lang="en-US" sz="900" b="1" dirty="0"/>
                        <a:t> Services</a:t>
                      </a:r>
                      <a:endParaRPr lang="en-US" sz="900" b="1" i="0" dirty="0">
                        <a:latin typeface="Aptos SemiBold" panose="020B0004020202020204" pitchFamily="34" charset="0"/>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endParaRPr lang="en-US" sz="1200">
                        <a:solidFill>
                          <a:srgbClr val="00619F"/>
                        </a:solidFill>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extLst>
                  <a:ext uri="{0D108BD9-81ED-4DB2-BD59-A6C34878D82A}">
                    <a16:rowId xmlns:a16="http://schemas.microsoft.com/office/drawing/2014/main" val="17993493"/>
                  </a:ext>
                </a:extLst>
              </a:tr>
              <a:tr h="310896">
                <a:tc>
                  <a:txBody>
                    <a:bodyPr/>
                    <a:lstStyle/>
                    <a:p>
                      <a:r>
                        <a:rPr lang="en-US" sz="900" b="1" dirty="0"/>
                        <a:t>Security Benefit</a:t>
                      </a:r>
                      <a:endParaRPr lang="en-US" sz="900" b="1" i="0" dirty="0">
                        <a:latin typeface="Aptos SemiBold" panose="020B0004020202020204" pitchFamily="34" charset="0"/>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endParaRPr lang="en-US" sz="1200">
                        <a:solidFill>
                          <a:srgbClr val="00619F"/>
                        </a:solidFill>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extLst>
                  <a:ext uri="{0D108BD9-81ED-4DB2-BD59-A6C34878D82A}">
                    <a16:rowId xmlns:a16="http://schemas.microsoft.com/office/drawing/2014/main" val="1321195961"/>
                  </a:ext>
                </a:extLst>
              </a:tr>
              <a:tr h="310896">
                <a:tc>
                  <a:txBody>
                    <a:bodyPr/>
                    <a:lstStyle/>
                    <a:p>
                      <a:r>
                        <a:rPr lang="en-US" sz="900" b="1" dirty="0"/>
                        <a:t>Lincoln Investment</a:t>
                      </a:r>
                      <a:endParaRPr lang="en-US" sz="900" b="1" i="0" dirty="0">
                        <a:latin typeface="Aptos SemiBold" panose="020B0004020202020204" pitchFamily="34" charset="0"/>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endParaRPr lang="en-US" sz="1200">
                        <a:solidFill>
                          <a:srgbClr val="00619F"/>
                        </a:solidFill>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extLst>
                  <a:ext uri="{0D108BD9-81ED-4DB2-BD59-A6C34878D82A}">
                    <a16:rowId xmlns:a16="http://schemas.microsoft.com/office/drawing/2014/main" val="1892429566"/>
                  </a:ext>
                </a:extLst>
              </a:tr>
              <a:tr h="310896">
                <a:tc>
                  <a:txBody>
                    <a:bodyPr/>
                    <a:lstStyle/>
                    <a:p>
                      <a:r>
                        <a:rPr lang="en-US" sz="900" b="1" dirty="0"/>
                        <a:t>WEA</a:t>
                      </a:r>
                      <a:endParaRPr lang="en-US" sz="900" b="1" i="0" dirty="0">
                        <a:latin typeface="Aptos SemiBold" panose="020B0004020202020204" pitchFamily="34" charset="0"/>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endParaRPr lang="en-US" sz="1200">
                        <a:solidFill>
                          <a:srgbClr val="00619F"/>
                        </a:solidFill>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000" dirty="0">
                          <a:solidFill>
                            <a:srgbClr val="00619F"/>
                          </a:solidFill>
                        </a:rPr>
                        <a:t>No</a:t>
                      </a:r>
                    </a:p>
                  </a:txBody>
                  <a:tcPr marL="77963" marR="77963" marT="38981" marB="38981" anchor="ctr"/>
                </a:tc>
                <a:extLst>
                  <a:ext uri="{0D108BD9-81ED-4DB2-BD59-A6C34878D82A}">
                    <a16:rowId xmlns:a16="http://schemas.microsoft.com/office/drawing/2014/main" val="1869148459"/>
                  </a:ext>
                </a:extLst>
              </a:tr>
              <a:tr h="310896">
                <a:tc>
                  <a:txBody>
                    <a:bodyPr/>
                    <a:lstStyle/>
                    <a:p>
                      <a:r>
                        <a:rPr lang="en-US" sz="900" b="1" dirty="0"/>
                        <a:t>Voya Financial</a:t>
                      </a:r>
                      <a:endParaRPr lang="en-US" sz="900" b="1" i="0" dirty="0">
                        <a:latin typeface="Aptos SemiBold" panose="020B0004020202020204" pitchFamily="34" charset="0"/>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endParaRPr lang="en-US" sz="1200" dirty="0">
                        <a:solidFill>
                          <a:srgbClr val="00619F"/>
                        </a:solidFill>
                      </a:endParaRPr>
                    </a:p>
                  </a:txBody>
                  <a:tcPr marL="77963" marR="77963" marT="38981" marB="38981" anchor="ctr"/>
                </a:tc>
                <a:tc>
                  <a:txBody>
                    <a:bodyPr/>
                    <a:lstStyle/>
                    <a:p>
                      <a:pPr algn="ctr"/>
                      <a:r>
                        <a:rPr lang="en-US" sz="1200" dirty="0">
                          <a:solidFill>
                            <a:srgbClr val="00619F"/>
                          </a:solidFill>
                        </a:rPr>
                        <a:t>•</a:t>
                      </a:r>
                    </a:p>
                  </a:txBody>
                  <a:tcPr marL="77963" marR="77963" marT="38981" marB="38981" anchor="ctr"/>
                </a:tc>
                <a:tc>
                  <a:txBody>
                    <a:bodyPr/>
                    <a:lstStyle/>
                    <a:p>
                      <a:pPr algn="ctr"/>
                      <a:r>
                        <a:rPr lang="en-US" sz="1200" dirty="0">
                          <a:solidFill>
                            <a:srgbClr val="00619F"/>
                          </a:solidFill>
                        </a:rPr>
                        <a:t>•</a:t>
                      </a:r>
                    </a:p>
                  </a:txBody>
                  <a:tcPr marL="77963" marR="77963" marT="38981" marB="38981" anchor="ctr"/>
                </a:tc>
                <a:extLst>
                  <a:ext uri="{0D108BD9-81ED-4DB2-BD59-A6C34878D82A}">
                    <a16:rowId xmlns:a16="http://schemas.microsoft.com/office/drawing/2014/main" val="694054344"/>
                  </a:ext>
                </a:extLst>
              </a:tr>
            </a:tbl>
          </a:graphicData>
        </a:graphic>
      </p:graphicFrame>
      <p:sp>
        <p:nvSpPr>
          <p:cNvPr id="5" name="TextBox 4">
            <a:extLst>
              <a:ext uri="{FF2B5EF4-FFF2-40B4-BE49-F238E27FC236}">
                <a16:creationId xmlns:a16="http://schemas.microsoft.com/office/drawing/2014/main" id="{37DA5511-EE2D-E769-C9BE-F9F54C6A513B}"/>
              </a:ext>
            </a:extLst>
          </p:cNvPr>
          <p:cNvSpPr txBox="1"/>
          <p:nvPr/>
        </p:nvSpPr>
        <p:spPr>
          <a:xfrm>
            <a:off x="371475" y="1015998"/>
            <a:ext cx="2996339" cy="707886"/>
          </a:xfrm>
          <a:prstGeom prst="rect">
            <a:avLst/>
          </a:prstGeom>
          <a:noFill/>
        </p:spPr>
        <p:txBody>
          <a:bodyPr wrap="square">
            <a:spAutoFit/>
          </a:bodyPr>
          <a:lstStyle/>
          <a:p>
            <a:r>
              <a:rPr lang="en-US" sz="2000" dirty="0">
                <a:solidFill>
                  <a:srgbClr val="00AAEB"/>
                </a:solidFill>
                <a:latin typeface="Aptos" panose="020B0004020202020204" pitchFamily="34" charset="0"/>
              </a:rPr>
              <a:t>Providers and </a:t>
            </a:r>
            <a:br>
              <a:rPr lang="en-US" sz="2000" dirty="0">
                <a:solidFill>
                  <a:srgbClr val="00AAEB"/>
                </a:solidFill>
                <a:latin typeface="Aptos" panose="020B0004020202020204" pitchFamily="34" charset="0"/>
              </a:rPr>
            </a:br>
            <a:r>
              <a:rPr lang="en-US" sz="2000" dirty="0">
                <a:solidFill>
                  <a:srgbClr val="00AAEB"/>
                </a:solidFill>
                <a:latin typeface="Aptos" panose="020B0004020202020204" pitchFamily="34" charset="0"/>
              </a:rPr>
              <a:t>Investment Product Array</a:t>
            </a:r>
          </a:p>
        </p:txBody>
      </p:sp>
      <p:sp>
        <p:nvSpPr>
          <p:cNvPr id="6" name="Slide Number Placeholder 3">
            <a:extLst>
              <a:ext uri="{FF2B5EF4-FFF2-40B4-BE49-F238E27FC236}">
                <a16:creationId xmlns:a16="http://schemas.microsoft.com/office/drawing/2014/main" id="{598BA130-F387-59E8-BA22-9B3A002D747E}"/>
              </a:ext>
            </a:extLst>
          </p:cNvPr>
          <p:cNvSpPr txBox="1">
            <a:spLocks noGrp="1"/>
          </p:cNvSpPr>
          <p:nvPr>
            <p:ph type="sldNum" sz="quarter" idx="8"/>
          </p:nvPr>
        </p:nvSpPr>
        <p:spPr>
          <a:xfrm>
            <a:off x="11518897" y="6581979"/>
            <a:ext cx="373066" cy="206105"/>
          </a:xfrm>
        </p:spPr>
        <p:txBody>
          <a:bodyPr/>
          <a:lstStyle/>
          <a:p>
            <a:pPr lvl="0"/>
            <a:fld id="{172E2BFF-CF4A-994C-9C89-D565711DBD64}" type="slidenum">
              <a:t>17</a:t>
            </a:fld>
            <a:endParaRPr lang="en-US" dirty="0"/>
          </a:p>
        </p:txBody>
      </p:sp>
    </p:spTree>
    <p:extLst>
      <p:ext uri="{BB962C8B-B14F-4D97-AF65-F5344CB8AC3E}">
        <p14:creationId xmlns:p14="http://schemas.microsoft.com/office/powerpoint/2010/main" val="3809056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62AFD-50C3-E532-0A66-02BDB85BD89A}"/>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dirty="0"/>
              <a:t>Review Vendor Construct</a:t>
            </a:r>
          </a:p>
        </p:txBody>
      </p:sp>
      <p:sp>
        <p:nvSpPr>
          <p:cNvPr id="3" name="TextBox 2">
            <a:extLst>
              <a:ext uri="{FF2B5EF4-FFF2-40B4-BE49-F238E27FC236}">
                <a16:creationId xmlns:a16="http://schemas.microsoft.com/office/drawing/2014/main" id="{FA967F4F-ADEB-930C-33EF-7D67377CB807}"/>
              </a:ext>
            </a:extLst>
          </p:cNvPr>
          <p:cNvSpPr txBox="1"/>
          <p:nvPr/>
        </p:nvSpPr>
        <p:spPr>
          <a:xfrm>
            <a:off x="379766" y="991974"/>
            <a:ext cx="9864614" cy="4078039"/>
          </a:xfrm>
          <a:prstGeom prst="rect">
            <a:avLst/>
          </a:prstGeom>
          <a:noFill/>
        </p:spPr>
        <p:txBody>
          <a:bodyPr wrap="square">
            <a:spAutoFit/>
          </a:bodyPr>
          <a:lstStyle/>
          <a:p>
            <a:r>
              <a:rPr lang="en-US" sz="2400" dirty="0">
                <a:solidFill>
                  <a:srgbClr val="00AAEB"/>
                </a:solidFill>
                <a:latin typeface="Aptos" panose="020B0004020202020204" pitchFamily="34" charset="0"/>
              </a:rPr>
              <a:t>Review share classes under State “prudent investor” standard of care</a:t>
            </a:r>
          </a:p>
          <a:p>
            <a:pPr marL="1085850" lvl="2" indent="-171450">
              <a:lnSpc>
                <a:spcPct val="150000"/>
              </a:lnSpc>
              <a:spcBef>
                <a:spcPts val="4200"/>
              </a:spcBef>
              <a:buFont typeface="Arial" panose="020B0604020202020204" pitchFamily="34" charset="0"/>
              <a:buChar char="•"/>
            </a:pPr>
            <a:r>
              <a:rPr lang="en-US" sz="2000" dirty="0">
                <a:solidFill>
                  <a:srgbClr val="195A87"/>
                </a:solidFill>
                <a:latin typeface="Aptos" panose="020B0004020202020204" pitchFamily="34" charset="0"/>
              </a:rPr>
              <a:t>American Century Investments</a:t>
            </a:r>
          </a:p>
          <a:p>
            <a:pPr marL="1085850" lvl="2" indent="-171450">
              <a:lnSpc>
                <a:spcPct val="150000"/>
              </a:lnSpc>
              <a:buFont typeface="Arial" panose="020B0604020202020204" pitchFamily="34" charset="0"/>
              <a:buChar char="•"/>
            </a:pPr>
            <a:r>
              <a:rPr lang="en-US" sz="2000" dirty="0">
                <a:solidFill>
                  <a:srgbClr val="195A87"/>
                </a:solidFill>
                <a:latin typeface="Aptos" panose="020B0004020202020204" pitchFamily="34" charset="0"/>
              </a:rPr>
              <a:t>Equitable</a:t>
            </a:r>
          </a:p>
          <a:p>
            <a:pPr marL="1085850" lvl="2" indent="-171450">
              <a:lnSpc>
                <a:spcPct val="150000"/>
              </a:lnSpc>
              <a:buFont typeface="Arial" panose="020B0604020202020204" pitchFamily="34" charset="0"/>
              <a:buChar char="•"/>
            </a:pPr>
            <a:r>
              <a:rPr lang="en-US" sz="2000" dirty="0">
                <a:solidFill>
                  <a:srgbClr val="195A87"/>
                </a:solidFill>
                <a:latin typeface="Aptos" panose="020B0004020202020204" pitchFamily="34" charset="0"/>
              </a:rPr>
              <a:t>National Life Group</a:t>
            </a:r>
          </a:p>
          <a:p>
            <a:pPr marL="1085850" lvl="2" indent="-171450">
              <a:lnSpc>
                <a:spcPct val="150000"/>
              </a:lnSpc>
              <a:buFont typeface="Arial" panose="020B0604020202020204" pitchFamily="34" charset="0"/>
              <a:buChar char="•"/>
            </a:pPr>
            <a:r>
              <a:rPr lang="en-US" sz="2000" dirty="0">
                <a:solidFill>
                  <a:srgbClr val="195A87"/>
                </a:solidFill>
                <a:latin typeface="Aptos" panose="020B0004020202020204" pitchFamily="34" charset="0"/>
              </a:rPr>
              <a:t>Horace Mann</a:t>
            </a:r>
          </a:p>
          <a:p>
            <a:pPr marL="1085850" lvl="2" indent="-171450">
              <a:lnSpc>
                <a:spcPct val="150000"/>
              </a:lnSpc>
              <a:buFont typeface="Arial" panose="020B0604020202020204" pitchFamily="34" charset="0"/>
              <a:buChar char="•"/>
            </a:pPr>
            <a:r>
              <a:rPr lang="en-US" sz="2000" dirty="0">
                <a:solidFill>
                  <a:srgbClr val="195A87"/>
                </a:solidFill>
                <a:latin typeface="Aptos" panose="020B0004020202020204" pitchFamily="34" charset="0"/>
              </a:rPr>
              <a:t>Security Benefit</a:t>
            </a:r>
          </a:p>
          <a:p>
            <a:pPr marL="1085850" lvl="2" indent="-171450">
              <a:lnSpc>
                <a:spcPct val="150000"/>
              </a:lnSpc>
              <a:buFont typeface="Arial" panose="020B0604020202020204" pitchFamily="34" charset="0"/>
              <a:buChar char="•"/>
            </a:pPr>
            <a:r>
              <a:rPr lang="en-US" sz="2000" dirty="0">
                <a:solidFill>
                  <a:srgbClr val="195A87"/>
                </a:solidFill>
                <a:latin typeface="Aptos" panose="020B0004020202020204" pitchFamily="34" charset="0"/>
              </a:rPr>
              <a:t>Voya Financial</a:t>
            </a:r>
          </a:p>
          <a:p>
            <a:endParaRPr lang="en-US" sz="2000" dirty="0">
              <a:solidFill>
                <a:srgbClr val="00AAEB"/>
              </a:solidFill>
              <a:latin typeface="Aptos" panose="020B0004020202020204" pitchFamily="34" charset="0"/>
            </a:endParaRPr>
          </a:p>
        </p:txBody>
      </p:sp>
      <p:grpSp>
        <p:nvGrpSpPr>
          <p:cNvPr id="20" name="Group 19">
            <a:extLst>
              <a:ext uri="{FF2B5EF4-FFF2-40B4-BE49-F238E27FC236}">
                <a16:creationId xmlns:a16="http://schemas.microsoft.com/office/drawing/2014/main" id="{306A4D78-F778-385C-0E82-793CABDA0F87}"/>
              </a:ext>
            </a:extLst>
          </p:cNvPr>
          <p:cNvGrpSpPr/>
          <p:nvPr/>
        </p:nvGrpSpPr>
        <p:grpSpPr>
          <a:xfrm>
            <a:off x="7255021" y="1796698"/>
            <a:ext cx="1662543" cy="1662543"/>
            <a:chOff x="5474586" y="2079287"/>
            <a:chExt cx="1662543" cy="1662543"/>
          </a:xfrm>
        </p:grpSpPr>
        <p:sp>
          <p:nvSpPr>
            <p:cNvPr id="4" name="Oval 3">
              <a:extLst>
                <a:ext uri="{FF2B5EF4-FFF2-40B4-BE49-F238E27FC236}">
                  <a16:creationId xmlns:a16="http://schemas.microsoft.com/office/drawing/2014/main" id="{B1BFDD0E-0664-CB08-9A0D-8CBB53FD1FB4}"/>
                </a:ext>
              </a:extLst>
            </p:cNvPr>
            <p:cNvSpPr/>
            <p:nvPr/>
          </p:nvSpPr>
          <p:spPr>
            <a:xfrm>
              <a:off x="5474586" y="2079287"/>
              <a:ext cx="1662543" cy="1662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195A8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ptos"/>
              </a:endParaRPr>
            </a:p>
          </p:txBody>
        </p:sp>
        <p:sp>
          <p:nvSpPr>
            <p:cNvPr id="5" name="TextBox 6">
              <a:extLst>
                <a:ext uri="{FF2B5EF4-FFF2-40B4-BE49-F238E27FC236}">
                  <a16:creationId xmlns:a16="http://schemas.microsoft.com/office/drawing/2014/main" id="{8062DB67-C2DF-B4C6-A066-45B9D10A1C08}"/>
                </a:ext>
              </a:extLst>
            </p:cNvPr>
            <p:cNvSpPr txBox="1"/>
            <p:nvPr/>
          </p:nvSpPr>
          <p:spPr>
            <a:xfrm>
              <a:off x="5607586" y="2559530"/>
              <a:ext cx="1396535" cy="70788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FFFFFF"/>
                  </a:solidFill>
                  <a:uFillTx/>
                  <a:latin typeface="Aptos SemiBold" pitchFamily="34"/>
                  <a:cs typeface="Segoe UI" pitchFamily="34"/>
                </a:rPr>
                <a:t>Mutual Funds</a:t>
              </a:r>
            </a:p>
          </p:txBody>
        </p:sp>
      </p:grpSp>
      <p:grpSp>
        <p:nvGrpSpPr>
          <p:cNvPr id="21" name="Group 20">
            <a:extLst>
              <a:ext uri="{FF2B5EF4-FFF2-40B4-BE49-F238E27FC236}">
                <a16:creationId xmlns:a16="http://schemas.microsoft.com/office/drawing/2014/main" id="{77FB0C8D-9311-82AB-DD31-42B242A48649}"/>
              </a:ext>
            </a:extLst>
          </p:cNvPr>
          <p:cNvGrpSpPr/>
          <p:nvPr/>
        </p:nvGrpSpPr>
        <p:grpSpPr>
          <a:xfrm>
            <a:off x="9666808" y="1796698"/>
            <a:ext cx="1662543" cy="1662543"/>
            <a:chOff x="7173450" y="2079287"/>
            <a:chExt cx="1662543" cy="1662543"/>
          </a:xfrm>
        </p:grpSpPr>
        <p:sp>
          <p:nvSpPr>
            <p:cNvPr id="6" name="Oval 8">
              <a:extLst>
                <a:ext uri="{FF2B5EF4-FFF2-40B4-BE49-F238E27FC236}">
                  <a16:creationId xmlns:a16="http://schemas.microsoft.com/office/drawing/2014/main" id="{4768A256-281C-1F62-5523-C3F5D1A8CC1A}"/>
                </a:ext>
              </a:extLst>
            </p:cNvPr>
            <p:cNvSpPr/>
            <p:nvPr/>
          </p:nvSpPr>
          <p:spPr>
            <a:xfrm>
              <a:off x="7173450" y="2079287"/>
              <a:ext cx="1662543" cy="1662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195A8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ptos"/>
              </a:endParaRPr>
            </a:p>
          </p:txBody>
        </p:sp>
        <p:sp>
          <p:nvSpPr>
            <p:cNvPr id="9" name="TextBox 14">
              <a:extLst>
                <a:ext uri="{FF2B5EF4-FFF2-40B4-BE49-F238E27FC236}">
                  <a16:creationId xmlns:a16="http://schemas.microsoft.com/office/drawing/2014/main" id="{AA902DC7-5789-0934-B11B-8957492EF5BD}"/>
                </a:ext>
              </a:extLst>
            </p:cNvPr>
            <p:cNvSpPr txBox="1"/>
            <p:nvPr/>
          </p:nvSpPr>
          <p:spPr>
            <a:xfrm>
              <a:off x="7306450" y="2559530"/>
              <a:ext cx="1396535"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0" i="0" u="none" strike="noStrike" kern="1200" cap="none" spc="0" baseline="0" dirty="0">
                  <a:solidFill>
                    <a:srgbClr val="FFFFFF"/>
                  </a:solidFill>
                  <a:uFillTx/>
                  <a:latin typeface="Aptos SemiBold" pitchFamily="34"/>
                  <a:cs typeface="Segoe UI" pitchFamily="34"/>
                </a:rPr>
                <a:t>Guaranteed Products</a:t>
              </a:r>
            </a:p>
          </p:txBody>
        </p:sp>
      </p:grpSp>
      <p:grpSp>
        <p:nvGrpSpPr>
          <p:cNvPr id="18" name="Group 17">
            <a:extLst>
              <a:ext uri="{FF2B5EF4-FFF2-40B4-BE49-F238E27FC236}">
                <a16:creationId xmlns:a16="http://schemas.microsoft.com/office/drawing/2014/main" id="{8C543DE1-4C2B-0E23-76F5-F4D9A0EE9C1F}"/>
              </a:ext>
            </a:extLst>
          </p:cNvPr>
          <p:cNvGrpSpPr/>
          <p:nvPr/>
        </p:nvGrpSpPr>
        <p:grpSpPr>
          <a:xfrm>
            <a:off x="7255021" y="3938522"/>
            <a:ext cx="1662543" cy="1662543"/>
            <a:chOff x="5511363" y="4347551"/>
            <a:chExt cx="1662543" cy="1662543"/>
          </a:xfrm>
        </p:grpSpPr>
        <p:sp>
          <p:nvSpPr>
            <p:cNvPr id="12" name="Oval 22">
              <a:extLst>
                <a:ext uri="{FF2B5EF4-FFF2-40B4-BE49-F238E27FC236}">
                  <a16:creationId xmlns:a16="http://schemas.microsoft.com/office/drawing/2014/main" id="{9A37395D-7C8F-5C64-F463-96D4A741E33C}"/>
                </a:ext>
              </a:extLst>
            </p:cNvPr>
            <p:cNvSpPr/>
            <p:nvPr/>
          </p:nvSpPr>
          <p:spPr>
            <a:xfrm>
              <a:off x="5511363" y="4347551"/>
              <a:ext cx="1662543" cy="1662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EC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ptos"/>
              </a:endParaRPr>
            </a:p>
          </p:txBody>
        </p:sp>
        <p:sp>
          <p:nvSpPr>
            <p:cNvPr id="14" name="TextBox 25">
              <a:extLst>
                <a:ext uri="{FF2B5EF4-FFF2-40B4-BE49-F238E27FC236}">
                  <a16:creationId xmlns:a16="http://schemas.microsoft.com/office/drawing/2014/main" id="{48E772CF-38E0-3785-8658-F3D645068DC8}"/>
                </a:ext>
              </a:extLst>
            </p:cNvPr>
            <p:cNvSpPr txBox="1"/>
            <p:nvPr/>
          </p:nvSpPr>
          <p:spPr>
            <a:xfrm>
              <a:off x="5548141" y="4827785"/>
              <a:ext cx="1588989" cy="70788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dirty="0">
                  <a:solidFill>
                    <a:srgbClr val="FFFFFF"/>
                  </a:solidFill>
                  <a:uFillTx/>
                  <a:latin typeface="Aptos SemiBold" pitchFamily="34"/>
                  <a:cs typeface="Segoe UI" pitchFamily="34"/>
                </a:rPr>
                <a:t>Mutual Funds</a:t>
              </a:r>
            </a:p>
          </p:txBody>
        </p:sp>
      </p:grpSp>
      <p:grpSp>
        <p:nvGrpSpPr>
          <p:cNvPr id="19" name="Group 18">
            <a:extLst>
              <a:ext uri="{FF2B5EF4-FFF2-40B4-BE49-F238E27FC236}">
                <a16:creationId xmlns:a16="http://schemas.microsoft.com/office/drawing/2014/main" id="{2462AA68-F7FC-B8EC-7803-E6FB33726DDE}"/>
              </a:ext>
            </a:extLst>
          </p:cNvPr>
          <p:cNvGrpSpPr/>
          <p:nvPr/>
        </p:nvGrpSpPr>
        <p:grpSpPr>
          <a:xfrm>
            <a:off x="9703585" y="3938522"/>
            <a:ext cx="1662543" cy="1662543"/>
            <a:chOff x="7210227" y="4347551"/>
            <a:chExt cx="1662543" cy="1662543"/>
          </a:xfrm>
        </p:grpSpPr>
        <p:sp>
          <p:nvSpPr>
            <p:cNvPr id="13" name="Oval 23">
              <a:extLst>
                <a:ext uri="{FF2B5EF4-FFF2-40B4-BE49-F238E27FC236}">
                  <a16:creationId xmlns:a16="http://schemas.microsoft.com/office/drawing/2014/main" id="{24738D7A-F92B-57E5-DCCB-F385A2D111FB}"/>
                </a:ext>
              </a:extLst>
            </p:cNvPr>
            <p:cNvSpPr/>
            <p:nvPr/>
          </p:nvSpPr>
          <p:spPr>
            <a:xfrm>
              <a:off x="7210227" y="4347551"/>
              <a:ext cx="1662543" cy="1662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7EC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ptos"/>
              </a:endParaRPr>
            </a:p>
          </p:txBody>
        </p:sp>
        <p:sp>
          <p:nvSpPr>
            <p:cNvPr id="15" name="TextBox 26">
              <a:extLst>
                <a:ext uri="{FF2B5EF4-FFF2-40B4-BE49-F238E27FC236}">
                  <a16:creationId xmlns:a16="http://schemas.microsoft.com/office/drawing/2014/main" id="{986CFD00-A50B-FD84-C90F-843B10304790}"/>
                </a:ext>
              </a:extLst>
            </p:cNvPr>
            <p:cNvSpPr txBox="1"/>
            <p:nvPr/>
          </p:nvSpPr>
          <p:spPr>
            <a:xfrm>
              <a:off x="7247004" y="4827785"/>
              <a:ext cx="1588989"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0" i="0" u="none" strike="noStrike" kern="1200" cap="none" spc="0" baseline="0" dirty="0">
                  <a:solidFill>
                    <a:srgbClr val="FFFFFF"/>
                  </a:solidFill>
                  <a:uFillTx/>
                  <a:latin typeface="Aptos SemiBold" pitchFamily="34"/>
                  <a:cs typeface="Segoe UI" pitchFamily="34"/>
                </a:rPr>
                <a:t>Guaranteed Products</a:t>
              </a:r>
            </a:p>
          </p:txBody>
        </p:sp>
      </p:grpSp>
      <p:sp>
        <p:nvSpPr>
          <p:cNvPr id="16" name="TextBox 15">
            <a:extLst>
              <a:ext uri="{FF2B5EF4-FFF2-40B4-BE49-F238E27FC236}">
                <a16:creationId xmlns:a16="http://schemas.microsoft.com/office/drawing/2014/main" id="{37ABFFBF-516D-DA25-51F5-47D9031A5412}"/>
              </a:ext>
            </a:extLst>
          </p:cNvPr>
          <p:cNvSpPr txBox="1"/>
          <p:nvPr/>
        </p:nvSpPr>
        <p:spPr>
          <a:xfrm>
            <a:off x="5418796" y="2427914"/>
            <a:ext cx="2417735" cy="400110"/>
          </a:xfrm>
          <a:prstGeom prst="rect">
            <a:avLst/>
          </a:prstGeom>
          <a:noFill/>
        </p:spPr>
        <p:txBody>
          <a:bodyPr wrap="square" rtlCol="0">
            <a:spAutoFit/>
          </a:bodyPr>
          <a:lstStyle/>
          <a:p>
            <a:pPr algn="ctr"/>
            <a:r>
              <a:rPr lang="en-US" sz="2000" b="1" dirty="0">
                <a:solidFill>
                  <a:srgbClr val="195A87"/>
                </a:solidFill>
                <a:latin typeface="Aptos SemiBold" panose="020B0004020202020204" pitchFamily="34" charset="0"/>
              </a:rPr>
              <a:t>Help Me</a:t>
            </a:r>
          </a:p>
        </p:txBody>
      </p:sp>
      <p:sp>
        <p:nvSpPr>
          <p:cNvPr id="17" name="TextBox 16">
            <a:extLst>
              <a:ext uri="{FF2B5EF4-FFF2-40B4-BE49-F238E27FC236}">
                <a16:creationId xmlns:a16="http://schemas.microsoft.com/office/drawing/2014/main" id="{514B4EFE-0524-93E8-7DDF-88EB66F5092B}"/>
              </a:ext>
            </a:extLst>
          </p:cNvPr>
          <p:cNvSpPr txBox="1"/>
          <p:nvPr/>
        </p:nvSpPr>
        <p:spPr>
          <a:xfrm>
            <a:off x="5382019" y="4586846"/>
            <a:ext cx="2417735" cy="400110"/>
          </a:xfrm>
          <a:prstGeom prst="rect">
            <a:avLst/>
          </a:prstGeom>
          <a:noFill/>
        </p:spPr>
        <p:txBody>
          <a:bodyPr wrap="square" rtlCol="0">
            <a:spAutoFit/>
          </a:bodyPr>
          <a:lstStyle/>
          <a:p>
            <a:pPr algn="ctr"/>
            <a:r>
              <a:rPr lang="en-US" sz="2000" dirty="0">
                <a:solidFill>
                  <a:srgbClr val="007EC3"/>
                </a:solidFill>
                <a:latin typeface="Aptos SemiBold" panose="020B0004020202020204" pitchFamily="34" charset="0"/>
              </a:rPr>
              <a:t>I’ll Do It</a:t>
            </a:r>
          </a:p>
        </p:txBody>
      </p:sp>
      <p:sp>
        <p:nvSpPr>
          <p:cNvPr id="23" name="Slide Number Placeholder 3">
            <a:extLst>
              <a:ext uri="{FF2B5EF4-FFF2-40B4-BE49-F238E27FC236}">
                <a16:creationId xmlns:a16="http://schemas.microsoft.com/office/drawing/2014/main" id="{FBA1A1D7-F65B-D76F-A424-3558BD34CEE2}"/>
              </a:ext>
            </a:extLst>
          </p:cNvPr>
          <p:cNvSpPr txBox="1">
            <a:spLocks noGrp="1"/>
          </p:cNvSpPr>
          <p:nvPr>
            <p:ph type="sldNum" sz="quarter" idx="8"/>
          </p:nvPr>
        </p:nvSpPr>
        <p:spPr>
          <a:xfrm>
            <a:off x="11518897" y="6581979"/>
            <a:ext cx="373066" cy="206105"/>
          </a:xfrm>
        </p:spPr>
        <p:txBody>
          <a:bodyPr/>
          <a:lstStyle/>
          <a:p>
            <a:pPr lvl="0"/>
            <a:fld id="{172E2BFF-CF4A-994C-9C89-D565711DBD64}" type="slidenum">
              <a:t>18</a:t>
            </a:fld>
            <a:endParaRPr lang="en-US" dirty="0"/>
          </a:p>
        </p:txBody>
      </p:sp>
      <p:pic>
        <p:nvPicPr>
          <p:cNvPr id="8" name="Picture 7">
            <a:extLst>
              <a:ext uri="{FF2B5EF4-FFF2-40B4-BE49-F238E27FC236}">
                <a16:creationId xmlns:a16="http://schemas.microsoft.com/office/drawing/2014/main" id="{1B4023A3-B3A2-0472-F870-4081D9FEE00F}"/>
              </a:ext>
            </a:extLst>
          </p:cNvPr>
          <p:cNvPicPr>
            <a:picLocks noChangeAspect="1"/>
          </p:cNvPicPr>
          <p:nvPr/>
        </p:nvPicPr>
        <p:blipFill>
          <a:blip r:embed="rId2"/>
          <a:stretch>
            <a:fillRect/>
          </a:stretch>
        </p:blipFill>
        <p:spPr>
          <a:xfrm>
            <a:off x="7799754" y="7359887"/>
            <a:ext cx="2628900" cy="749300"/>
          </a:xfrm>
          <a:prstGeom prst="rect">
            <a:avLst/>
          </a:prstGeom>
        </p:spPr>
      </p:pic>
    </p:spTree>
    <p:extLst>
      <p:ext uri="{BB962C8B-B14F-4D97-AF65-F5344CB8AC3E}">
        <p14:creationId xmlns:p14="http://schemas.microsoft.com/office/powerpoint/2010/main" val="289403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03931-849B-2D9F-6338-2568B790E927}"/>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dirty="0"/>
              <a:t>Core Services for Model Plan</a:t>
            </a:r>
          </a:p>
        </p:txBody>
      </p:sp>
      <p:pic>
        <p:nvPicPr>
          <p:cNvPr id="4" name="Graphic 7">
            <a:extLst>
              <a:ext uri="{FF2B5EF4-FFF2-40B4-BE49-F238E27FC236}">
                <a16:creationId xmlns:a16="http://schemas.microsoft.com/office/drawing/2014/main" id="{AB37A563-E42D-E1C2-F967-635716C70E1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505821" y="4876796"/>
            <a:ext cx="3686175" cy="1981203"/>
          </a:xfrm>
          <a:prstGeom prst="rect">
            <a:avLst/>
          </a:prstGeom>
          <a:noFill/>
          <a:ln cap="flat">
            <a:noFill/>
          </a:ln>
        </p:spPr>
      </p:pic>
      <p:sp>
        <p:nvSpPr>
          <p:cNvPr id="6" name="Slide Number Placeholder 3">
            <a:extLst>
              <a:ext uri="{FF2B5EF4-FFF2-40B4-BE49-F238E27FC236}">
                <a16:creationId xmlns:a16="http://schemas.microsoft.com/office/drawing/2014/main" id="{97905B2A-93EC-4E00-B5A8-B649A7397457}"/>
              </a:ext>
            </a:extLst>
          </p:cNvPr>
          <p:cNvSpPr txBox="1">
            <a:spLocks noGrp="1"/>
          </p:cNvSpPr>
          <p:nvPr>
            <p:ph type="sldNum" sz="quarter" idx="8"/>
          </p:nvPr>
        </p:nvSpPr>
        <p:spPr>
          <a:xfrm>
            <a:off x="11518897" y="6581979"/>
            <a:ext cx="373066" cy="206105"/>
          </a:xfrm>
        </p:spPr>
        <p:txBody>
          <a:bodyPr/>
          <a:lstStyle/>
          <a:p>
            <a:pPr lvl="0"/>
            <a:fld id="{FE7D0932-C16C-F24D-BC9F-58DC6D23959F}" type="slidenum">
              <a:t>19</a:t>
            </a:fld>
            <a:endParaRPr lang="en-US"/>
          </a:p>
        </p:txBody>
      </p:sp>
      <p:cxnSp>
        <p:nvCxnSpPr>
          <p:cNvPr id="24" name="Straight Connector 8">
            <a:extLst>
              <a:ext uri="{FF2B5EF4-FFF2-40B4-BE49-F238E27FC236}">
                <a16:creationId xmlns:a16="http://schemas.microsoft.com/office/drawing/2014/main" id="{F48F0994-1A5C-A0EC-A904-6D3B9468EB09}"/>
              </a:ext>
            </a:extLst>
          </p:cNvPr>
          <p:cNvCxnSpPr>
            <a:cxnSpLocks/>
          </p:cNvCxnSpPr>
          <p:nvPr/>
        </p:nvCxnSpPr>
        <p:spPr>
          <a:xfrm flipV="1">
            <a:off x="3012008" y="1669592"/>
            <a:ext cx="0" cy="3099482"/>
          </a:xfrm>
          <a:prstGeom prst="straightConnector1">
            <a:avLst/>
          </a:prstGeom>
          <a:noFill/>
          <a:ln w="12701" cap="flat">
            <a:solidFill>
              <a:srgbClr val="B2B2B2"/>
            </a:solidFill>
            <a:prstDash val="solid"/>
            <a:miter/>
          </a:ln>
        </p:spPr>
      </p:cxnSp>
      <p:grpSp>
        <p:nvGrpSpPr>
          <p:cNvPr id="48" name="Group 47">
            <a:extLst>
              <a:ext uri="{FF2B5EF4-FFF2-40B4-BE49-F238E27FC236}">
                <a16:creationId xmlns:a16="http://schemas.microsoft.com/office/drawing/2014/main" id="{CD357FA1-E661-1D7D-4FA4-425CE75BE8D7}"/>
              </a:ext>
            </a:extLst>
          </p:cNvPr>
          <p:cNvGrpSpPr/>
          <p:nvPr/>
        </p:nvGrpSpPr>
        <p:grpSpPr>
          <a:xfrm>
            <a:off x="704174" y="1520189"/>
            <a:ext cx="2082750" cy="3094997"/>
            <a:chOff x="1106684" y="1322336"/>
            <a:chExt cx="2082750" cy="3094997"/>
          </a:xfrm>
        </p:grpSpPr>
        <p:sp>
          <p:nvSpPr>
            <p:cNvPr id="10" name="TextBox 10">
              <a:extLst>
                <a:ext uri="{FF2B5EF4-FFF2-40B4-BE49-F238E27FC236}">
                  <a16:creationId xmlns:a16="http://schemas.microsoft.com/office/drawing/2014/main" id="{A82793D1-AB12-1ADB-45B3-075621910C0A}"/>
                </a:ext>
              </a:extLst>
            </p:cNvPr>
            <p:cNvSpPr txBox="1"/>
            <p:nvPr/>
          </p:nvSpPr>
          <p:spPr>
            <a:xfrm>
              <a:off x="1106684" y="2185813"/>
              <a:ext cx="1941280" cy="92333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2400" b="1" i="0" u="none" strike="noStrike" kern="1200" cap="none" spc="0" baseline="0" dirty="0">
                  <a:solidFill>
                    <a:srgbClr val="00497A"/>
                  </a:solidFill>
                  <a:uFillTx/>
                  <a:latin typeface="Aptos"/>
                  <a:cs typeface="Segoe UI Semibold" pitchFamily="34"/>
                </a:rPr>
                <a:t>1</a:t>
              </a:r>
              <a:r>
                <a:rPr lang="en-US" sz="1600" b="0" i="0" u="none" strike="noStrike" kern="1200" cap="none" spc="0" baseline="0" dirty="0">
                  <a:solidFill>
                    <a:srgbClr val="539032"/>
                  </a:solidFill>
                  <a:uFillTx/>
                  <a:latin typeface="Aptos SemiBold" pitchFamily="34"/>
                  <a:cs typeface="Segoe UI Semibold" pitchFamily="34"/>
                </a:rPr>
                <a:t>  </a:t>
              </a:r>
              <a:br>
                <a:rPr lang="en-US" sz="1600" b="0" i="0" u="none" strike="noStrike" kern="1200" cap="none" spc="0" baseline="0" dirty="0">
                  <a:solidFill>
                    <a:srgbClr val="539032"/>
                  </a:solidFill>
                  <a:uFillTx/>
                  <a:latin typeface="Aptos SemiBold" pitchFamily="34"/>
                  <a:cs typeface="Segoe UI Semibold" pitchFamily="34"/>
                </a:rPr>
              </a:br>
              <a:r>
                <a:rPr lang="en-US" sz="1500" b="0" i="0" u="none" strike="noStrike" kern="1200" cap="none" spc="0" baseline="0" dirty="0">
                  <a:solidFill>
                    <a:srgbClr val="007EC3"/>
                  </a:solidFill>
                  <a:uFillTx/>
                  <a:latin typeface="Aptos SemiBold" pitchFamily="34"/>
                  <a:cs typeface="Segoe UI Semibold" pitchFamily="34"/>
                </a:rPr>
                <a:t>Plan Document &amp; IRS Audit Support</a:t>
              </a:r>
            </a:p>
          </p:txBody>
        </p:sp>
        <p:pic>
          <p:nvPicPr>
            <p:cNvPr id="28" name="Picture 27">
              <a:extLst>
                <a:ext uri="{FF2B5EF4-FFF2-40B4-BE49-F238E27FC236}">
                  <a16:creationId xmlns:a16="http://schemas.microsoft.com/office/drawing/2014/main" id="{2A6B6BC9-4421-7C31-1D97-FF4D6390C8B5}"/>
                </a:ext>
              </a:extLst>
            </p:cNvPr>
            <p:cNvPicPr>
              <a:picLocks noChangeAspect="1"/>
            </p:cNvPicPr>
            <p:nvPr/>
          </p:nvPicPr>
          <p:blipFill>
            <a:blip r:embed="rId3"/>
            <a:stretch>
              <a:fillRect/>
            </a:stretch>
          </p:blipFill>
          <p:spPr>
            <a:xfrm>
              <a:off x="1725105" y="1322336"/>
              <a:ext cx="706716" cy="706716"/>
            </a:xfrm>
            <a:prstGeom prst="rect">
              <a:avLst/>
            </a:prstGeom>
          </p:spPr>
        </p:pic>
        <p:sp>
          <p:nvSpPr>
            <p:cNvPr id="33" name="TextBox 32">
              <a:extLst>
                <a:ext uri="{FF2B5EF4-FFF2-40B4-BE49-F238E27FC236}">
                  <a16:creationId xmlns:a16="http://schemas.microsoft.com/office/drawing/2014/main" id="{69946A50-5B08-4F8D-66ED-0D4747E9F43B}"/>
                </a:ext>
              </a:extLst>
            </p:cNvPr>
            <p:cNvSpPr txBox="1"/>
            <p:nvPr/>
          </p:nvSpPr>
          <p:spPr>
            <a:xfrm>
              <a:off x="1248155" y="3232393"/>
              <a:ext cx="1941279" cy="1184940"/>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ptos" panose="020B0004020202020204" pitchFamily="34" charset="0"/>
                </a:rPr>
                <a:t>Volume Submitter Plan Document &amp; All Required Amendments</a:t>
              </a:r>
            </a:p>
            <a:p>
              <a:pPr marL="171450" indent="-171450">
                <a:spcBef>
                  <a:spcPts val="600"/>
                </a:spcBef>
                <a:buFont typeface="Arial" panose="020B0604020202020204" pitchFamily="34" charset="0"/>
                <a:buChar char="•"/>
              </a:pPr>
              <a:r>
                <a:rPr lang="en-US" sz="1200" dirty="0">
                  <a:latin typeface="Aptos" panose="020B0004020202020204" pitchFamily="34" charset="0"/>
                </a:rPr>
                <a:t>Onsite Audit Support</a:t>
              </a:r>
            </a:p>
            <a:p>
              <a:endParaRPr lang="en-US" dirty="0"/>
            </a:p>
          </p:txBody>
        </p:sp>
      </p:grpSp>
      <p:grpSp>
        <p:nvGrpSpPr>
          <p:cNvPr id="47" name="Group 46">
            <a:extLst>
              <a:ext uri="{FF2B5EF4-FFF2-40B4-BE49-F238E27FC236}">
                <a16:creationId xmlns:a16="http://schemas.microsoft.com/office/drawing/2014/main" id="{1D31C40A-F761-042B-6978-85D281C5A347}"/>
              </a:ext>
            </a:extLst>
          </p:cNvPr>
          <p:cNvGrpSpPr/>
          <p:nvPr/>
        </p:nvGrpSpPr>
        <p:grpSpPr>
          <a:xfrm>
            <a:off x="3295739" y="1532880"/>
            <a:ext cx="2223170" cy="3528582"/>
            <a:chOff x="3661697" y="1335027"/>
            <a:chExt cx="2223170" cy="3528582"/>
          </a:xfrm>
        </p:grpSpPr>
        <p:sp>
          <p:nvSpPr>
            <p:cNvPr id="12" name="TextBox 14">
              <a:extLst>
                <a:ext uri="{FF2B5EF4-FFF2-40B4-BE49-F238E27FC236}">
                  <a16:creationId xmlns:a16="http://schemas.microsoft.com/office/drawing/2014/main" id="{6AC6C899-4C91-7B62-74F3-ED26A792E3D7}"/>
                </a:ext>
              </a:extLst>
            </p:cNvPr>
            <p:cNvSpPr txBox="1"/>
            <p:nvPr/>
          </p:nvSpPr>
          <p:spPr>
            <a:xfrm>
              <a:off x="3661697" y="2194893"/>
              <a:ext cx="2103120" cy="92333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2400" b="1" i="0" u="none" strike="noStrike" kern="1200" cap="none" spc="0" baseline="0" dirty="0">
                  <a:solidFill>
                    <a:srgbClr val="00497A"/>
                  </a:solidFill>
                  <a:uFillTx/>
                  <a:latin typeface="Aptos"/>
                  <a:cs typeface="Segoe UI Semibold" pitchFamily="34"/>
                </a:rPr>
                <a:t>2</a:t>
              </a:r>
              <a:br>
                <a:rPr lang="en-US" sz="1200" b="0" i="0" u="none" strike="noStrike" kern="1200" cap="none" spc="0" baseline="0" dirty="0">
                  <a:solidFill>
                    <a:srgbClr val="539032"/>
                  </a:solidFill>
                  <a:uFillTx/>
                  <a:latin typeface="Aptos SemiBold" pitchFamily="34"/>
                  <a:cs typeface="Segoe UI Semibold" pitchFamily="34"/>
                </a:rPr>
              </a:br>
              <a:r>
                <a:rPr lang="en-US" sz="1500" b="0" i="0" u="none" strike="noStrike" kern="1200" cap="none" spc="0" baseline="0" dirty="0">
                  <a:solidFill>
                    <a:srgbClr val="007EC3"/>
                  </a:solidFill>
                  <a:uFillTx/>
                  <a:latin typeface="Aptos SemiBold" pitchFamily="34"/>
                  <a:cs typeface="Segoe UI Semibold" pitchFamily="34"/>
                </a:rPr>
                <a:t>Plan Support </a:t>
              </a:r>
              <a:br>
                <a:rPr lang="en-US" sz="1500" b="0" i="0" u="none" strike="noStrike" kern="1200" cap="none" spc="0" baseline="0" dirty="0">
                  <a:solidFill>
                    <a:srgbClr val="007EC3"/>
                  </a:solidFill>
                  <a:uFillTx/>
                  <a:latin typeface="Aptos SemiBold" pitchFamily="34"/>
                  <a:cs typeface="Segoe UI Semibold" pitchFamily="34"/>
                </a:rPr>
              </a:br>
              <a:r>
                <a:rPr lang="en-US" sz="1500" b="0" i="0" u="none" strike="noStrike" kern="1200" cap="none" spc="0" baseline="0" dirty="0">
                  <a:solidFill>
                    <a:srgbClr val="007EC3"/>
                  </a:solidFill>
                  <a:uFillTx/>
                  <a:latin typeface="Aptos SemiBold" pitchFamily="34"/>
                  <a:cs typeface="Segoe UI Semibold" pitchFamily="34"/>
                </a:rPr>
                <a:t>Services</a:t>
              </a:r>
            </a:p>
          </p:txBody>
        </p:sp>
        <p:pic>
          <p:nvPicPr>
            <p:cNvPr id="29" name="Picture 28">
              <a:extLst>
                <a:ext uri="{FF2B5EF4-FFF2-40B4-BE49-F238E27FC236}">
                  <a16:creationId xmlns:a16="http://schemas.microsoft.com/office/drawing/2014/main" id="{9A3B8D8B-A87F-EC88-74B0-24D6254A584F}"/>
                </a:ext>
              </a:extLst>
            </p:cNvPr>
            <p:cNvPicPr>
              <a:picLocks noChangeAspect="1"/>
            </p:cNvPicPr>
            <p:nvPr/>
          </p:nvPicPr>
          <p:blipFill>
            <a:blip r:embed="rId4"/>
            <a:stretch>
              <a:fillRect/>
            </a:stretch>
          </p:blipFill>
          <p:spPr>
            <a:xfrm>
              <a:off x="4355149" y="1335027"/>
              <a:ext cx="716897" cy="716897"/>
            </a:xfrm>
            <a:prstGeom prst="rect">
              <a:avLst/>
            </a:prstGeom>
          </p:spPr>
        </p:pic>
        <p:sp>
          <p:nvSpPr>
            <p:cNvPr id="34" name="TextBox 33">
              <a:extLst>
                <a:ext uri="{FF2B5EF4-FFF2-40B4-BE49-F238E27FC236}">
                  <a16:creationId xmlns:a16="http://schemas.microsoft.com/office/drawing/2014/main" id="{2903BF42-21C6-3C69-74EE-290A5B13AE83}"/>
                </a:ext>
              </a:extLst>
            </p:cNvPr>
            <p:cNvSpPr txBox="1"/>
            <p:nvPr/>
          </p:nvSpPr>
          <p:spPr>
            <a:xfrm>
              <a:off x="3699598" y="3232393"/>
              <a:ext cx="2185269" cy="1631216"/>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a:latin typeface="Aptos" panose="020B0004020202020204" pitchFamily="34" charset="0"/>
                </a:rPr>
                <a:t>Investment Provider Selection &amp; Management</a:t>
              </a:r>
            </a:p>
            <a:p>
              <a:pPr marL="171450" indent="-171450">
                <a:spcBef>
                  <a:spcPts val="600"/>
                </a:spcBef>
                <a:buFont typeface="Arial" panose="020B0604020202020204" pitchFamily="34" charset="0"/>
                <a:buChar char="•"/>
              </a:pPr>
              <a:r>
                <a:rPr lang="en-US" sz="1200" dirty="0">
                  <a:latin typeface="Aptos" panose="020B0004020202020204" pitchFamily="34" charset="0"/>
                </a:rPr>
                <a:t>Advisor Selection &amp; Management</a:t>
              </a:r>
            </a:p>
            <a:p>
              <a:pPr marL="171450" indent="-171450">
                <a:spcBef>
                  <a:spcPts val="600"/>
                </a:spcBef>
                <a:buFont typeface="Arial" panose="020B0604020202020204" pitchFamily="34" charset="0"/>
                <a:buChar char="•"/>
              </a:pPr>
              <a:r>
                <a:rPr lang="en-US" sz="1200" dirty="0">
                  <a:latin typeface="Aptos" panose="020B0004020202020204" pitchFamily="34" charset="0"/>
                </a:rPr>
                <a:t>Common Remitting Services</a:t>
              </a:r>
            </a:p>
            <a:p>
              <a:pPr marL="285750" indent="-285750">
                <a:buFont typeface="Arial" panose="020B0604020202020204" pitchFamily="34" charset="0"/>
                <a:buChar char="•"/>
              </a:pPr>
              <a:endParaRPr lang="en-US" i="1" dirty="0">
                <a:latin typeface="Aptos Light" panose="020B0004020202020204" pitchFamily="34" charset="0"/>
              </a:endParaRPr>
            </a:p>
          </p:txBody>
        </p:sp>
      </p:grpSp>
      <p:cxnSp>
        <p:nvCxnSpPr>
          <p:cNvPr id="37" name="Straight Connector 8">
            <a:extLst>
              <a:ext uri="{FF2B5EF4-FFF2-40B4-BE49-F238E27FC236}">
                <a16:creationId xmlns:a16="http://schemas.microsoft.com/office/drawing/2014/main" id="{ADF4A092-A737-90EF-0273-C4D7BBA12887}"/>
              </a:ext>
            </a:extLst>
          </p:cNvPr>
          <p:cNvCxnSpPr>
            <a:cxnSpLocks/>
          </p:cNvCxnSpPr>
          <p:nvPr/>
        </p:nvCxnSpPr>
        <p:spPr>
          <a:xfrm flipV="1">
            <a:off x="5867322" y="1669592"/>
            <a:ext cx="0" cy="3099482"/>
          </a:xfrm>
          <a:prstGeom prst="straightConnector1">
            <a:avLst/>
          </a:prstGeom>
          <a:noFill/>
          <a:ln w="12701" cap="flat">
            <a:solidFill>
              <a:srgbClr val="B2B2B2"/>
            </a:solidFill>
            <a:prstDash val="solid"/>
            <a:miter/>
          </a:ln>
        </p:spPr>
      </p:cxnSp>
      <p:cxnSp>
        <p:nvCxnSpPr>
          <p:cNvPr id="38" name="Straight Connector 8">
            <a:extLst>
              <a:ext uri="{FF2B5EF4-FFF2-40B4-BE49-F238E27FC236}">
                <a16:creationId xmlns:a16="http://schemas.microsoft.com/office/drawing/2014/main" id="{CD76BAE3-C8AF-F161-53E8-E44D695814A7}"/>
              </a:ext>
            </a:extLst>
          </p:cNvPr>
          <p:cNvCxnSpPr>
            <a:cxnSpLocks/>
          </p:cNvCxnSpPr>
          <p:nvPr/>
        </p:nvCxnSpPr>
        <p:spPr>
          <a:xfrm flipV="1">
            <a:off x="8722637" y="1669592"/>
            <a:ext cx="0" cy="3099482"/>
          </a:xfrm>
          <a:prstGeom prst="straightConnector1">
            <a:avLst/>
          </a:prstGeom>
          <a:noFill/>
          <a:ln w="12701" cap="flat">
            <a:solidFill>
              <a:srgbClr val="B2B2B2"/>
            </a:solidFill>
            <a:prstDash val="solid"/>
            <a:miter/>
          </a:ln>
        </p:spPr>
      </p:cxnSp>
      <p:grpSp>
        <p:nvGrpSpPr>
          <p:cNvPr id="46" name="Group 45">
            <a:extLst>
              <a:ext uri="{FF2B5EF4-FFF2-40B4-BE49-F238E27FC236}">
                <a16:creationId xmlns:a16="http://schemas.microsoft.com/office/drawing/2014/main" id="{71F09DAE-9183-2548-34EA-CBD0BC2B1BC9}"/>
              </a:ext>
            </a:extLst>
          </p:cNvPr>
          <p:cNvGrpSpPr/>
          <p:nvPr/>
        </p:nvGrpSpPr>
        <p:grpSpPr>
          <a:xfrm>
            <a:off x="6027724" y="1536306"/>
            <a:ext cx="2472661" cy="3232768"/>
            <a:chOff x="6106922" y="1338453"/>
            <a:chExt cx="2472661" cy="3232768"/>
          </a:xfrm>
        </p:grpSpPr>
        <p:sp>
          <p:nvSpPr>
            <p:cNvPr id="15" name="TextBox 19">
              <a:extLst>
                <a:ext uri="{FF2B5EF4-FFF2-40B4-BE49-F238E27FC236}">
                  <a16:creationId xmlns:a16="http://schemas.microsoft.com/office/drawing/2014/main" id="{83BC348F-BF17-6842-BD9E-963F725DB612}"/>
                </a:ext>
              </a:extLst>
            </p:cNvPr>
            <p:cNvSpPr txBox="1"/>
            <p:nvPr/>
          </p:nvSpPr>
          <p:spPr>
            <a:xfrm>
              <a:off x="6106922" y="2194893"/>
              <a:ext cx="2328083" cy="92333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2400" b="1" i="0" u="none" strike="noStrike" kern="1200" cap="none" spc="0" baseline="0" dirty="0">
                  <a:solidFill>
                    <a:srgbClr val="00497A"/>
                  </a:solidFill>
                  <a:uFillTx/>
                  <a:latin typeface="Aptos"/>
                  <a:cs typeface="Segoe UI Semibold" pitchFamily="34"/>
                </a:rPr>
                <a:t>3</a:t>
              </a:r>
              <a:br>
                <a:rPr lang="en-US" sz="1200" b="0" i="0" u="none" strike="noStrike" kern="1200" cap="none" spc="0" baseline="0" dirty="0">
                  <a:solidFill>
                    <a:srgbClr val="539032"/>
                  </a:solidFill>
                  <a:uFillTx/>
                  <a:latin typeface="Aptos SemiBold" pitchFamily="34"/>
                  <a:cs typeface="Segoe UI Semibold" pitchFamily="34"/>
                </a:rPr>
              </a:br>
              <a:r>
                <a:rPr lang="en-US" sz="1500" b="0" i="0" u="none" strike="noStrike" kern="1200" cap="none" spc="0" baseline="0" dirty="0">
                  <a:solidFill>
                    <a:srgbClr val="007EC3"/>
                  </a:solidFill>
                  <a:uFillTx/>
                  <a:latin typeface="Aptos SemiBold" pitchFamily="34"/>
                  <a:cs typeface="Segoe UI Semibold" pitchFamily="34"/>
                </a:rPr>
                <a:t>Plan Participant </a:t>
              </a:r>
              <a:br>
                <a:rPr lang="en-US" sz="1500" b="0" i="0" u="none" strike="noStrike" kern="1200" cap="none" spc="0" baseline="0" dirty="0">
                  <a:solidFill>
                    <a:srgbClr val="007EC3"/>
                  </a:solidFill>
                  <a:uFillTx/>
                  <a:latin typeface="Aptos SemiBold" pitchFamily="34"/>
                  <a:cs typeface="Segoe UI Semibold" pitchFamily="34"/>
                </a:rPr>
              </a:br>
              <a:r>
                <a:rPr lang="en-US" sz="1500" b="0" i="0" u="none" strike="noStrike" kern="1200" cap="none" spc="0" baseline="0" dirty="0">
                  <a:solidFill>
                    <a:srgbClr val="007EC3"/>
                  </a:solidFill>
                  <a:uFillTx/>
                  <a:latin typeface="Aptos SemiBold" pitchFamily="34"/>
                  <a:cs typeface="Segoe UI Semibold" pitchFamily="34"/>
                </a:rPr>
                <a:t>Support</a:t>
              </a:r>
            </a:p>
          </p:txBody>
        </p:sp>
        <p:pic>
          <p:nvPicPr>
            <p:cNvPr id="30" name="Picture 29">
              <a:extLst>
                <a:ext uri="{FF2B5EF4-FFF2-40B4-BE49-F238E27FC236}">
                  <a16:creationId xmlns:a16="http://schemas.microsoft.com/office/drawing/2014/main" id="{8B6BD8FB-D2D7-3417-DCD3-5F446066A7D5}"/>
                </a:ext>
              </a:extLst>
            </p:cNvPr>
            <p:cNvPicPr>
              <a:picLocks noChangeAspect="1"/>
            </p:cNvPicPr>
            <p:nvPr/>
          </p:nvPicPr>
          <p:blipFill>
            <a:blip r:embed="rId5"/>
            <a:stretch>
              <a:fillRect/>
            </a:stretch>
          </p:blipFill>
          <p:spPr>
            <a:xfrm>
              <a:off x="6782910" y="1338453"/>
              <a:ext cx="515427" cy="504906"/>
            </a:xfrm>
            <a:prstGeom prst="rect">
              <a:avLst/>
            </a:prstGeom>
          </p:spPr>
        </p:pic>
        <p:pic>
          <p:nvPicPr>
            <p:cNvPr id="31" name="Picture 30">
              <a:extLst>
                <a:ext uri="{FF2B5EF4-FFF2-40B4-BE49-F238E27FC236}">
                  <a16:creationId xmlns:a16="http://schemas.microsoft.com/office/drawing/2014/main" id="{A0D6F383-E40A-8DEA-3B69-C2BDA2390DDE}"/>
                </a:ext>
              </a:extLst>
            </p:cNvPr>
            <p:cNvPicPr>
              <a:picLocks noChangeAspect="1"/>
            </p:cNvPicPr>
            <p:nvPr/>
          </p:nvPicPr>
          <p:blipFill>
            <a:blip r:embed="rId6"/>
            <a:stretch>
              <a:fillRect/>
            </a:stretch>
          </p:blipFill>
          <p:spPr>
            <a:xfrm>
              <a:off x="7099352" y="1379379"/>
              <a:ext cx="661072" cy="661072"/>
            </a:xfrm>
            <a:prstGeom prst="rect">
              <a:avLst/>
            </a:prstGeom>
          </p:spPr>
        </p:pic>
        <p:sp>
          <p:nvSpPr>
            <p:cNvPr id="39" name="TextBox 38">
              <a:extLst>
                <a:ext uri="{FF2B5EF4-FFF2-40B4-BE49-F238E27FC236}">
                  <a16:creationId xmlns:a16="http://schemas.microsoft.com/office/drawing/2014/main" id="{61373F09-3105-B1C7-759F-F8A26A9E7657}"/>
                </a:ext>
              </a:extLst>
            </p:cNvPr>
            <p:cNvSpPr txBox="1"/>
            <p:nvPr/>
          </p:nvSpPr>
          <p:spPr>
            <a:xfrm>
              <a:off x="6251494" y="3232393"/>
              <a:ext cx="2328089" cy="1338828"/>
            </a:xfrm>
            <a:prstGeom prst="rect">
              <a:avLst/>
            </a:prstGeom>
            <a:noFill/>
          </p:spPr>
          <p:txBody>
            <a:bodyPr wrap="square" rtlCol="0">
              <a:spAutoFit/>
            </a:bodyPr>
            <a:lstStyle/>
            <a:p>
              <a:pPr marL="0" lvl="1" indent="-171450">
                <a:spcBef>
                  <a:spcPts val="600"/>
                </a:spcBef>
                <a:buFont typeface="Arial" panose="020B0604020202020204" pitchFamily="34" charset="0"/>
                <a:buChar char="•"/>
              </a:pPr>
              <a:r>
                <a:rPr lang="en-US" sz="1200" dirty="0">
                  <a:latin typeface="Aptos" panose="020B0004020202020204" pitchFamily="34" charset="0"/>
                </a:rPr>
                <a:t>Data Aggregation</a:t>
              </a:r>
            </a:p>
            <a:p>
              <a:pPr marL="0" lvl="1" indent="-171450">
                <a:spcBef>
                  <a:spcPts val="600"/>
                </a:spcBef>
                <a:buFont typeface="Arial" panose="020B0604020202020204" pitchFamily="34" charset="0"/>
                <a:buChar char="•"/>
              </a:pPr>
              <a:r>
                <a:rPr lang="en-US" sz="1200" dirty="0">
                  <a:latin typeface="Aptos" panose="020B0004020202020204" pitchFamily="34" charset="0"/>
                </a:rPr>
                <a:t>Transaction Approvals</a:t>
              </a:r>
            </a:p>
            <a:p>
              <a:pPr marL="0" lvl="1" indent="-171450">
                <a:spcBef>
                  <a:spcPts val="600"/>
                </a:spcBef>
                <a:buFont typeface="Arial" panose="020B0604020202020204" pitchFamily="34" charset="0"/>
                <a:buChar char="•"/>
              </a:pPr>
              <a:r>
                <a:rPr lang="en-US" sz="1200" dirty="0">
                  <a:latin typeface="Aptos" panose="020B0004020202020204" pitchFamily="34" charset="0"/>
                </a:rPr>
                <a:t>Salary Reduction Agreements</a:t>
              </a:r>
            </a:p>
            <a:p>
              <a:pPr marL="0" lvl="1" indent="-171450">
                <a:spcBef>
                  <a:spcPts val="600"/>
                </a:spcBef>
                <a:buFont typeface="Arial" panose="020B0604020202020204" pitchFamily="34" charset="0"/>
                <a:buChar char="•"/>
              </a:pPr>
              <a:r>
                <a:rPr lang="en-US" sz="1200" dirty="0">
                  <a:latin typeface="Aptos" panose="020B0004020202020204" pitchFamily="34" charset="0"/>
                </a:rPr>
                <a:t>Online or on the phone</a:t>
              </a:r>
            </a:p>
            <a:p>
              <a:pPr marL="285750" indent="-285750">
                <a:buFont typeface="Arial" panose="020B0604020202020204" pitchFamily="34" charset="0"/>
                <a:buChar char="•"/>
              </a:pPr>
              <a:endParaRPr lang="en-US" i="1" dirty="0">
                <a:latin typeface="Aptos Light" panose="020B0004020202020204" pitchFamily="34" charset="0"/>
              </a:endParaRPr>
            </a:p>
          </p:txBody>
        </p:sp>
      </p:grpSp>
      <p:grpSp>
        <p:nvGrpSpPr>
          <p:cNvPr id="49" name="Group 48">
            <a:extLst>
              <a:ext uri="{FF2B5EF4-FFF2-40B4-BE49-F238E27FC236}">
                <a16:creationId xmlns:a16="http://schemas.microsoft.com/office/drawing/2014/main" id="{7B676C7F-8772-0BDF-814B-29C56DCA4537}"/>
              </a:ext>
            </a:extLst>
          </p:cNvPr>
          <p:cNvGrpSpPr/>
          <p:nvPr/>
        </p:nvGrpSpPr>
        <p:grpSpPr>
          <a:xfrm>
            <a:off x="9009201" y="1603124"/>
            <a:ext cx="2162439" cy="2750452"/>
            <a:chOff x="8734453" y="1405271"/>
            <a:chExt cx="2162439" cy="2750452"/>
          </a:xfrm>
        </p:grpSpPr>
        <p:sp>
          <p:nvSpPr>
            <p:cNvPr id="18" name="TextBox 24">
              <a:extLst>
                <a:ext uri="{FF2B5EF4-FFF2-40B4-BE49-F238E27FC236}">
                  <a16:creationId xmlns:a16="http://schemas.microsoft.com/office/drawing/2014/main" id="{B8D6CF94-92E1-47DB-EF50-6564100E422C}"/>
                </a:ext>
              </a:extLst>
            </p:cNvPr>
            <p:cNvSpPr txBox="1"/>
            <p:nvPr/>
          </p:nvSpPr>
          <p:spPr>
            <a:xfrm>
              <a:off x="8734453" y="2185813"/>
              <a:ext cx="2162439" cy="92333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2400" b="1" i="0" u="none" strike="noStrike" kern="1200" cap="none" spc="0" baseline="0" dirty="0">
                  <a:solidFill>
                    <a:srgbClr val="00497A"/>
                  </a:solidFill>
                  <a:uFillTx/>
                  <a:latin typeface="Aptos"/>
                  <a:cs typeface="Segoe UI Semibold" pitchFamily="34"/>
                </a:rPr>
                <a:t>4</a:t>
              </a:r>
              <a:br>
                <a:rPr lang="en-US" sz="1200" b="0" i="0" u="none" strike="noStrike" kern="1200" cap="none" spc="0" baseline="0" dirty="0">
                  <a:solidFill>
                    <a:srgbClr val="539032"/>
                  </a:solidFill>
                  <a:uFillTx/>
                  <a:latin typeface="Aptos SemiBold" pitchFamily="34"/>
                  <a:cs typeface="Segoe UI Semibold" pitchFamily="34"/>
                </a:rPr>
              </a:br>
              <a:r>
                <a:rPr lang="en-US" sz="1500" b="0" i="0" u="none" strike="noStrike" kern="1200" cap="none" spc="0" baseline="0" dirty="0">
                  <a:solidFill>
                    <a:srgbClr val="007EC3"/>
                  </a:solidFill>
                  <a:uFillTx/>
                  <a:latin typeface="Aptos SemiBold" pitchFamily="34"/>
                  <a:cs typeface="Segoe UI Semibold" pitchFamily="34"/>
                </a:rPr>
                <a:t>Services </a:t>
              </a:r>
              <a:br>
                <a:rPr lang="en-US" sz="1500" b="0" i="0" u="none" strike="noStrike" kern="1200" cap="none" spc="0" baseline="0" dirty="0">
                  <a:solidFill>
                    <a:srgbClr val="007EC3"/>
                  </a:solidFill>
                  <a:uFillTx/>
                  <a:latin typeface="Aptos SemiBold" pitchFamily="34"/>
                  <a:cs typeface="Segoe UI Semibold" pitchFamily="34"/>
                </a:rPr>
              </a:br>
              <a:r>
                <a:rPr lang="en-US" sz="1500" b="0" i="0" u="none" strike="noStrike" kern="1200" cap="none" spc="0" baseline="0" dirty="0">
                  <a:solidFill>
                    <a:srgbClr val="007EC3"/>
                  </a:solidFill>
                  <a:uFillTx/>
                  <a:latin typeface="Aptos SemiBold" pitchFamily="34"/>
                  <a:cs typeface="Segoe UI Semibold" pitchFamily="34"/>
                </a:rPr>
                <a:t>Platform</a:t>
              </a:r>
            </a:p>
          </p:txBody>
        </p:sp>
        <p:pic>
          <p:nvPicPr>
            <p:cNvPr id="32" name="Picture 31">
              <a:extLst>
                <a:ext uri="{FF2B5EF4-FFF2-40B4-BE49-F238E27FC236}">
                  <a16:creationId xmlns:a16="http://schemas.microsoft.com/office/drawing/2014/main" id="{BD230562-D9FE-8872-4EF0-C1B6A5F8AF34}"/>
                </a:ext>
              </a:extLst>
            </p:cNvPr>
            <p:cNvPicPr>
              <a:picLocks noChangeAspect="1"/>
            </p:cNvPicPr>
            <p:nvPr/>
          </p:nvPicPr>
          <p:blipFill>
            <a:blip r:embed="rId7"/>
            <a:stretch>
              <a:fillRect/>
            </a:stretch>
          </p:blipFill>
          <p:spPr>
            <a:xfrm>
              <a:off x="9469181" y="1405271"/>
              <a:ext cx="692981" cy="692981"/>
            </a:xfrm>
            <a:prstGeom prst="rect">
              <a:avLst/>
            </a:prstGeom>
          </p:spPr>
        </p:pic>
        <p:sp>
          <p:nvSpPr>
            <p:cNvPr id="40" name="TextBox 39">
              <a:extLst>
                <a:ext uri="{FF2B5EF4-FFF2-40B4-BE49-F238E27FC236}">
                  <a16:creationId xmlns:a16="http://schemas.microsoft.com/office/drawing/2014/main" id="{61924B32-F1E3-C7F6-3C82-FEAD712BD336}"/>
                </a:ext>
              </a:extLst>
            </p:cNvPr>
            <p:cNvSpPr txBox="1"/>
            <p:nvPr/>
          </p:nvSpPr>
          <p:spPr>
            <a:xfrm>
              <a:off x="8924456" y="3232393"/>
              <a:ext cx="1854120" cy="923330"/>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ptos" panose="020B0004020202020204" pitchFamily="34" charset="0"/>
                </a:rPr>
                <a:t>Employer can manage all services thru one platform page</a:t>
              </a:r>
            </a:p>
            <a:p>
              <a:pPr marL="285750" indent="-285750">
                <a:buFont typeface="Arial" panose="020B0604020202020204" pitchFamily="34" charset="0"/>
                <a:buChar char="•"/>
              </a:pPr>
              <a:endParaRPr lang="en-US" i="1" dirty="0">
                <a:latin typeface="Aptos Light" panose="020B0004020202020204" pitchFamily="34" charset="0"/>
              </a:endParaRPr>
            </a:p>
          </p:txBody>
        </p:sp>
      </p:grpSp>
    </p:spTree>
    <p:extLst>
      <p:ext uri="{BB962C8B-B14F-4D97-AF65-F5344CB8AC3E}">
        <p14:creationId xmlns:p14="http://schemas.microsoft.com/office/powerpoint/2010/main" val="406403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147480247">
    <p:spTree>
      <p:nvGrpSpPr>
        <p:cNvPr id="1" name=""/>
        <p:cNvGrpSpPr/>
        <p:nvPr/>
      </p:nvGrpSpPr>
      <p:grpSpPr>
        <a:xfrm>
          <a:off x="0" y="0"/>
          <a:ext cx="0" cy="0"/>
          <a:chOff x="0" y="0"/>
          <a:chExt cx="0" cy="0"/>
        </a:xfrm>
      </p:grpSpPr>
      <p:pic>
        <p:nvPicPr>
          <p:cNvPr id="2" name="Picture 5" descr="A white surface with light coming from it&#10;&#10;AI-generated content may be incorrect.">
            <a:extLst>
              <a:ext uri="{FF2B5EF4-FFF2-40B4-BE49-F238E27FC236}">
                <a16:creationId xmlns:a16="http://schemas.microsoft.com/office/drawing/2014/main" id="{3B2EB8D8-DF3A-2573-A555-FEFE62F0173C}"/>
              </a:ext>
            </a:extLst>
          </p:cNvPr>
          <p:cNvPicPr>
            <a:picLocks noChangeAspect="1"/>
          </p:cNvPicPr>
          <p:nvPr/>
        </p:nvPicPr>
        <p:blipFill>
          <a:blip r:embed="rId2">
            <a:alphaModFix amt="53000"/>
          </a:blip>
          <a:srcRect t="7714" b="7923"/>
          <a:stretch>
            <a:fillRect/>
          </a:stretch>
        </p:blipFill>
        <p:spPr>
          <a:xfrm>
            <a:off x="-3124" y="9646"/>
            <a:ext cx="12195124" cy="6858000"/>
          </a:xfrm>
          <a:prstGeom prst="rect">
            <a:avLst/>
          </a:prstGeom>
          <a:noFill/>
          <a:ln cap="flat">
            <a:noFill/>
          </a:ln>
        </p:spPr>
      </p:pic>
      <p:pic>
        <p:nvPicPr>
          <p:cNvPr id="3" name="Picture 7" descr="A blue and grey logo&#10;&#10;Description automatically generated">
            <a:extLst>
              <a:ext uri="{FF2B5EF4-FFF2-40B4-BE49-F238E27FC236}">
                <a16:creationId xmlns:a16="http://schemas.microsoft.com/office/drawing/2014/main" id="{63D09387-2522-158B-F43E-14C8E61DB967}"/>
              </a:ext>
            </a:extLst>
          </p:cNvPr>
          <p:cNvPicPr>
            <a:picLocks noChangeAspect="1"/>
          </p:cNvPicPr>
          <p:nvPr/>
        </p:nvPicPr>
        <p:blipFill>
          <a:blip r:embed="rId3"/>
          <a:stretch>
            <a:fillRect/>
          </a:stretch>
        </p:blipFill>
        <p:spPr>
          <a:xfrm>
            <a:off x="371475" y="6377043"/>
            <a:ext cx="1487363" cy="347426"/>
          </a:xfrm>
          <a:prstGeom prst="rect">
            <a:avLst/>
          </a:prstGeom>
          <a:noFill/>
          <a:ln cap="flat">
            <a:noFill/>
          </a:ln>
        </p:spPr>
      </p:pic>
      <p:sp>
        <p:nvSpPr>
          <p:cNvPr id="4" name="Slide Number Placeholder 3">
            <a:extLst>
              <a:ext uri="{FF2B5EF4-FFF2-40B4-BE49-F238E27FC236}">
                <a16:creationId xmlns:a16="http://schemas.microsoft.com/office/drawing/2014/main" id="{2FA34CA9-48AA-8DA3-8534-D45B86D24769}"/>
              </a:ext>
            </a:extLst>
          </p:cNvPr>
          <p:cNvSpPr txBox="1">
            <a:spLocks noGrp="1"/>
          </p:cNvSpPr>
          <p:nvPr>
            <p:ph type="sldNum" sz="quarter" idx="8"/>
          </p:nvPr>
        </p:nvSpPr>
        <p:spPr/>
        <p:txBody>
          <a:bodyPr/>
          <a:lstStyle/>
          <a:p>
            <a:pPr lvl="0"/>
            <a:fld id="{172E2BFF-CF4A-994C-9C89-D565711DBD64}" type="slidenum">
              <a:t>2</a:t>
            </a:fld>
            <a:endParaRPr lang="en-US"/>
          </a:p>
        </p:txBody>
      </p:sp>
      <p:sp>
        <p:nvSpPr>
          <p:cNvPr id="5" name="Text Placeholder 4">
            <a:extLst>
              <a:ext uri="{FF2B5EF4-FFF2-40B4-BE49-F238E27FC236}">
                <a16:creationId xmlns:a16="http://schemas.microsoft.com/office/drawing/2014/main" id="{12A57823-B214-D5DE-A680-11CA906D2565}"/>
              </a:ext>
            </a:extLst>
          </p:cNvPr>
          <p:cNvSpPr txBox="1">
            <a:spLocks noGrp="1"/>
          </p:cNvSpPr>
          <p:nvPr>
            <p:ph type="body" idx="4294967295"/>
          </p:nvPr>
        </p:nvSpPr>
        <p:spPr>
          <a:xfrm>
            <a:off x="738271" y="3528344"/>
            <a:ext cx="5218115" cy="1438278"/>
          </a:xfrm>
        </p:spPr>
        <p:txBody>
          <a:bodyPr>
            <a:normAutofit/>
          </a:bodyPr>
          <a:lstStyle/>
          <a:p>
            <a:pPr marL="0" lvl="0" indent="0">
              <a:buNone/>
            </a:pPr>
            <a:r>
              <a:rPr lang="en-US" sz="2000" dirty="0">
                <a:solidFill>
                  <a:srgbClr val="007EC3"/>
                </a:solidFill>
              </a:rPr>
              <a:t>29 CFR ss 2510.3-2 is the </a:t>
            </a:r>
            <a:br>
              <a:rPr lang="en-US" sz="2000" dirty="0">
                <a:solidFill>
                  <a:srgbClr val="007EC3"/>
                </a:solidFill>
              </a:rPr>
            </a:br>
            <a:r>
              <a:rPr lang="en-US" sz="2000" dirty="0">
                <a:solidFill>
                  <a:srgbClr val="007EC3"/>
                </a:solidFill>
              </a:rPr>
              <a:t>initial broad exemption established in 1954</a:t>
            </a:r>
          </a:p>
        </p:txBody>
      </p:sp>
      <p:sp>
        <p:nvSpPr>
          <p:cNvPr id="6" name="Title 1">
            <a:extLst>
              <a:ext uri="{FF2B5EF4-FFF2-40B4-BE49-F238E27FC236}">
                <a16:creationId xmlns:a16="http://schemas.microsoft.com/office/drawing/2014/main" id="{F25F3B37-98B8-6CAB-805D-FBD63DD39F42}"/>
              </a:ext>
            </a:extLst>
          </p:cNvPr>
          <p:cNvSpPr txBox="1">
            <a:spLocks noGrp="1"/>
          </p:cNvSpPr>
          <p:nvPr>
            <p:ph type="title"/>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p>
            <a:pPr lvl="0"/>
            <a:r>
              <a:rPr lang="en-US" dirty="0"/>
              <a:t>History of the 403(b)</a:t>
            </a:r>
          </a:p>
        </p:txBody>
      </p:sp>
      <p:sp>
        <p:nvSpPr>
          <p:cNvPr id="7" name="Text Placeholder 4">
            <a:extLst>
              <a:ext uri="{FF2B5EF4-FFF2-40B4-BE49-F238E27FC236}">
                <a16:creationId xmlns:a16="http://schemas.microsoft.com/office/drawing/2014/main" id="{F5109E7B-6640-E26B-D94F-20D73143950B}"/>
              </a:ext>
            </a:extLst>
          </p:cNvPr>
          <p:cNvSpPr txBox="1"/>
          <p:nvPr/>
        </p:nvSpPr>
        <p:spPr>
          <a:xfrm>
            <a:off x="6603997" y="2055661"/>
            <a:ext cx="4914900" cy="3882476"/>
          </a:xfrm>
          <a:prstGeom prst="rect">
            <a:avLst/>
          </a:prstGeom>
          <a:noFill/>
          <a:ln cap="flat">
            <a:noFill/>
          </a:ln>
        </p:spPr>
        <p:txBody>
          <a:bodyPr vert="horz" wrap="square" lIns="91440" tIns="45720" rIns="91440" bIns="45720" anchor="t" anchorCtr="0" compatLnSpc="1">
            <a:noAutofit/>
          </a:bodyPr>
          <a:lstStyle/>
          <a:p>
            <a:pPr marL="0" lvl="1">
              <a:spcAft>
                <a:spcPts val="600"/>
              </a:spcAft>
            </a:pPr>
            <a:r>
              <a:rPr lang="en-US" sz="1600" dirty="0">
                <a:latin typeface="Aptos" panose="020B0004020202020204" pitchFamily="34" charset="0"/>
              </a:rPr>
              <a:t>Participation is voluntary</a:t>
            </a:r>
          </a:p>
          <a:p>
            <a:pPr marL="0" lvl="1">
              <a:spcAft>
                <a:spcPts val="600"/>
              </a:spcAft>
            </a:pPr>
            <a:r>
              <a:rPr lang="en-US" sz="1600" dirty="0">
                <a:latin typeface="Aptos" panose="020B0004020202020204" pitchFamily="34" charset="0"/>
              </a:rPr>
              <a:t>Employees or their beneficiaries maintain all rights under the annuity contract or custodial accounts</a:t>
            </a:r>
          </a:p>
          <a:p>
            <a:pPr marL="0" lvl="1">
              <a:spcAft>
                <a:spcPts val="600"/>
              </a:spcAft>
            </a:pPr>
            <a:r>
              <a:rPr lang="en-US" sz="1600" dirty="0">
                <a:latin typeface="Aptos" panose="020B0004020202020204" pitchFamily="34" charset="0"/>
              </a:rPr>
              <a:t>Employer Involvement is limited to:</a:t>
            </a:r>
          </a:p>
          <a:p>
            <a:pPr marL="514350" lvl="1" indent="-285750">
              <a:spcAft>
                <a:spcPts val="600"/>
              </a:spcAft>
              <a:buClr>
                <a:schemeClr val="tx1"/>
              </a:buClr>
              <a:buFont typeface="Arial" panose="020B0604020202020204" pitchFamily="34" charset="0"/>
              <a:buChar char="•"/>
            </a:pPr>
            <a:r>
              <a:rPr lang="en-US" sz="1400" dirty="0">
                <a:latin typeface="Aptos" panose="020B0004020202020204" pitchFamily="34" charset="0"/>
              </a:rPr>
              <a:t>Make available choice of 403(b) eligible products and their brokers or agents</a:t>
            </a:r>
          </a:p>
          <a:p>
            <a:pPr marL="514350" lvl="1" indent="-285750">
              <a:spcAft>
                <a:spcPts val="600"/>
              </a:spcAft>
              <a:buClr>
                <a:schemeClr val="tx1"/>
              </a:buClr>
              <a:buFont typeface="Arial" panose="020B0604020202020204" pitchFamily="34" charset="0"/>
              <a:buChar char="•"/>
            </a:pPr>
            <a:r>
              <a:rPr lang="en-US" sz="1400" dirty="0">
                <a:latin typeface="Aptos" panose="020B0004020202020204" pitchFamily="34" charset="0"/>
              </a:rPr>
              <a:t>Requesting information on proposed funding media (product)</a:t>
            </a:r>
          </a:p>
          <a:p>
            <a:pPr marL="514350" lvl="1" indent="-285750">
              <a:spcAft>
                <a:spcPts val="600"/>
              </a:spcAft>
              <a:buClr>
                <a:schemeClr val="tx1"/>
              </a:buClr>
              <a:buFont typeface="Arial" panose="020B0604020202020204" pitchFamily="34" charset="0"/>
              <a:buChar char="•"/>
            </a:pPr>
            <a:r>
              <a:rPr lang="en-US" sz="1400" dirty="0">
                <a:latin typeface="Aptos" panose="020B0004020202020204" pitchFamily="34" charset="0"/>
              </a:rPr>
              <a:t>Summarizing funding media (product) information</a:t>
            </a:r>
          </a:p>
          <a:p>
            <a:pPr marL="514350" lvl="1" indent="-285750">
              <a:spcAft>
                <a:spcPts val="600"/>
              </a:spcAft>
              <a:buClr>
                <a:schemeClr val="tx1"/>
              </a:buClr>
              <a:buFont typeface="Arial" panose="020B0604020202020204" pitchFamily="34" charset="0"/>
              <a:buChar char="•"/>
            </a:pPr>
            <a:r>
              <a:rPr lang="en-US" sz="1400" dirty="0">
                <a:latin typeface="Aptos" panose="020B0004020202020204" pitchFamily="34" charset="0"/>
              </a:rPr>
              <a:t>Facilitating the remittance and maintain Salary Reduction Agreements</a:t>
            </a:r>
          </a:p>
          <a:p>
            <a:pPr marL="514350" lvl="1" indent="-285750">
              <a:spcAft>
                <a:spcPts val="600"/>
              </a:spcAft>
              <a:buClr>
                <a:schemeClr val="tx1"/>
              </a:buClr>
              <a:buFont typeface="Arial" panose="020B0604020202020204" pitchFamily="34" charset="0"/>
              <a:buChar char="•"/>
            </a:pPr>
            <a:r>
              <a:rPr lang="en-US" sz="1400" dirty="0">
                <a:latin typeface="Aptos" panose="020B0004020202020204" pitchFamily="34" charset="0"/>
              </a:rPr>
              <a:t>Holding in the ER’s name (name only) one or more group annuity contracts </a:t>
            </a:r>
          </a:p>
          <a:p>
            <a:pPr marL="0" lvl="1">
              <a:lnSpc>
                <a:spcPct val="150000"/>
              </a:lnSpc>
            </a:pPr>
            <a:endParaRPr lang="en-US" sz="1400" dirty="0">
              <a:latin typeface="Aptos" panose="020B0004020202020204" pitchFamily="34" charset="0"/>
            </a:endParaRPr>
          </a:p>
          <a:p>
            <a:pPr marL="0" marR="0" lvl="0" indent="0" defTabSz="914400" rtl="0" fontAlgn="auto" hangingPunct="1">
              <a:lnSpc>
                <a:spcPct val="100000"/>
              </a:lnSpc>
              <a:spcBef>
                <a:spcPts val="1000"/>
              </a:spcBef>
              <a:spcAft>
                <a:spcPts val="0"/>
              </a:spcAft>
              <a:tabLst/>
              <a:defRPr sz="1800" b="0" i="0" u="none" strike="noStrike" kern="0" cap="none" spc="0" baseline="0">
                <a:solidFill>
                  <a:srgbClr val="000000"/>
                </a:solidFill>
                <a:uFillTx/>
              </a:defRPr>
            </a:pPr>
            <a:endParaRPr lang="en-US" sz="1400" u="none" strike="noStrike" kern="1200" cap="none" spc="0" baseline="0" dirty="0">
              <a:solidFill>
                <a:srgbClr val="3F3F3F"/>
              </a:solidFill>
              <a:uFillTx/>
              <a:latin typeface="Aptos" panose="020B0004020202020204" pitchFamily="34" charset="0"/>
              <a:cs typeface="Segoe UI" pitchFamily="34"/>
            </a:endParaRPr>
          </a:p>
        </p:txBody>
      </p:sp>
      <p:pic>
        <p:nvPicPr>
          <p:cNvPr id="8" name="Picture 8" descr="A blue outline of a newspaper&#10;&#10;AI-generated content may be incorrect.">
            <a:extLst>
              <a:ext uri="{FF2B5EF4-FFF2-40B4-BE49-F238E27FC236}">
                <a16:creationId xmlns:a16="http://schemas.microsoft.com/office/drawing/2014/main" id="{1020D1C3-47C3-CF6A-292E-D4F27E3877A0}"/>
              </a:ext>
            </a:extLst>
          </p:cNvPr>
          <p:cNvPicPr>
            <a:picLocks noChangeAspect="1"/>
          </p:cNvPicPr>
          <p:nvPr/>
        </p:nvPicPr>
        <p:blipFill>
          <a:blip r:embed="rId4"/>
          <a:stretch>
            <a:fillRect/>
          </a:stretch>
        </p:blipFill>
        <p:spPr>
          <a:xfrm>
            <a:off x="738271" y="2631355"/>
            <a:ext cx="733047" cy="733047"/>
          </a:xfrm>
          <a:prstGeom prst="rect">
            <a:avLst/>
          </a:prstGeom>
          <a:noFill/>
          <a:ln cap="flat">
            <a:noFill/>
          </a:ln>
        </p:spPr>
      </p:pic>
      <p:pic>
        <p:nvPicPr>
          <p:cNvPr id="9" name="Picture 9">
            <a:extLst>
              <a:ext uri="{FF2B5EF4-FFF2-40B4-BE49-F238E27FC236}">
                <a16:creationId xmlns:a16="http://schemas.microsoft.com/office/drawing/2014/main" id="{AE268C09-26BF-76B9-14FC-82A04CAC9C0C}"/>
              </a:ext>
            </a:extLst>
          </p:cNvPr>
          <p:cNvPicPr>
            <a:picLocks noChangeAspect="1"/>
          </p:cNvPicPr>
          <p:nvPr/>
        </p:nvPicPr>
        <p:blipFill>
          <a:blip r:embed="rId5"/>
          <a:srcRect/>
          <a:stretch>
            <a:fillRect/>
          </a:stretch>
        </p:blipFill>
        <p:spPr>
          <a:xfrm>
            <a:off x="1125791" y="-1060586"/>
            <a:ext cx="733047" cy="733047"/>
          </a:xfrm>
          <a:prstGeom prst="rect">
            <a:avLst/>
          </a:prstGeom>
          <a:noFill/>
          <a:ln cap="flat">
            <a:noFill/>
          </a:ln>
        </p:spPr>
      </p:pic>
      <p:cxnSp>
        <p:nvCxnSpPr>
          <p:cNvPr id="10" name="Straight Connector 14">
            <a:extLst>
              <a:ext uri="{FF2B5EF4-FFF2-40B4-BE49-F238E27FC236}">
                <a16:creationId xmlns:a16="http://schemas.microsoft.com/office/drawing/2014/main" id="{E7D85EC0-14FE-8BB4-B2DA-84DD7C62C8F9}"/>
              </a:ext>
            </a:extLst>
          </p:cNvPr>
          <p:cNvCxnSpPr>
            <a:cxnSpLocks/>
          </p:cNvCxnSpPr>
          <p:nvPr/>
        </p:nvCxnSpPr>
        <p:spPr>
          <a:xfrm>
            <a:off x="6426202" y="2090206"/>
            <a:ext cx="0" cy="3520180"/>
          </a:xfrm>
          <a:prstGeom prst="straightConnector1">
            <a:avLst/>
          </a:prstGeom>
          <a:noFill/>
          <a:ln w="6345" cap="flat">
            <a:solidFill>
              <a:srgbClr val="8C8C8C"/>
            </a:solidFill>
            <a:prstDash val="solid"/>
            <a:miter/>
          </a:ln>
        </p:spPr>
      </p:cxn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 white surface with light coming from it&#10;&#10;AI-generated content may be incorrect.">
            <a:extLst>
              <a:ext uri="{FF2B5EF4-FFF2-40B4-BE49-F238E27FC236}">
                <a16:creationId xmlns:a16="http://schemas.microsoft.com/office/drawing/2014/main" id="{A50F334E-8810-9D0C-E641-E0D28C9E40CB}"/>
              </a:ext>
            </a:extLst>
          </p:cNvPr>
          <p:cNvPicPr>
            <a:picLocks noChangeAspect="1"/>
          </p:cNvPicPr>
          <p:nvPr/>
        </p:nvPicPr>
        <p:blipFill>
          <a:blip r:embed="rId2">
            <a:alphaModFix amt="53000"/>
          </a:blip>
          <a:srcRect t="7714" b="7923"/>
          <a:stretch>
            <a:fillRect/>
          </a:stretch>
        </p:blipFill>
        <p:spPr>
          <a:xfrm>
            <a:off x="-3124" y="9646"/>
            <a:ext cx="12195124" cy="6858000"/>
          </a:xfrm>
          <a:prstGeom prst="rect">
            <a:avLst/>
          </a:prstGeom>
          <a:noFill/>
          <a:ln cap="flat">
            <a:noFill/>
          </a:ln>
        </p:spPr>
      </p:pic>
      <p:pic>
        <p:nvPicPr>
          <p:cNvPr id="3" name="Picture 7" descr="A blue and grey logo&#10;&#10;Description automatically generated">
            <a:extLst>
              <a:ext uri="{FF2B5EF4-FFF2-40B4-BE49-F238E27FC236}">
                <a16:creationId xmlns:a16="http://schemas.microsoft.com/office/drawing/2014/main" id="{F0472E7D-F3C7-B223-9CAB-60EAEDDC0D1B}"/>
              </a:ext>
            </a:extLst>
          </p:cNvPr>
          <p:cNvPicPr>
            <a:picLocks noChangeAspect="1"/>
          </p:cNvPicPr>
          <p:nvPr/>
        </p:nvPicPr>
        <p:blipFill>
          <a:blip r:embed="rId3"/>
          <a:stretch>
            <a:fillRect/>
          </a:stretch>
        </p:blipFill>
        <p:spPr>
          <a:xfrm>
            <a:off x="371475" y="6377043"/>
            <a:ext cx="1487363" cy="347426"/>
          </a:xfrm>
          <a:prstGeom prst="rect">
            <a:avLst/>
          </a:prstGeom>
          <a:noFill/>
          <a:ln cap="flat">
            <a:noFill/>
          </a:ln>
        </p:spPr>
      </p:pic>
      <p:sp>
        <p:nvSpPr>
          <p:cNvPr id="4" name="Slide Number Placeholder 3">
            <a:extLst>
              <a:ext uri="{FF2B5EF4-FFF2-40B4-BE49-F238E27FC236}">
                <a16:creationId xmlns:a16="http://schemas.microsoft.com/office/drawing/2014/main" id="{62EB813B-51A5-57C2-84FB-8855EE31917E}"/>
              </a:ext>
            </a:extLst>
          </p:cNvPr>
          <p:cNvSpPr txBox="1">
            <a:spLocks noGrp="1"/>
          </p:cNvSpPr>
          <p:nvPr>
            <p:ph type="sldNum" sz="quarter" idx="8"/>
          </p:nvPr>
        </p:nvSpPr>
        <p:spPr>
          <a:xfrm>
            <a:off x="11518897" y="6581979"/>
            <a:ext cx="373066" cy="206105"/>
          </a:xfrm>
        </p:spPr>
        <p:txBody>
          <a:bodyPr/>
          <a:lstStyle/>
          <a:p>
            <a:pPr lvl="0"/>
            <a:fld id="{172E2BFF-CF4A-994C-9C89-D565711DBD64}" type="slidenum">
              <a:t>20</a:t>
            </a:fld>
            <a:endParaRPr lang="en-US"/>
          </a:p>
        </p:txBody>
      </p:sp>
      <p:sp>
        <p:nvSpPr>
          <p:cNvPr id="5" name="Title 1">
            <a:extLst>
              <a:ext uri="{FF2B5EF4-FFF2-40B4-BE49-F238E27FC236}">
                <a16:creationId xmlns:a16="http://schemas.microsoft.com/office/drawing/2014/main" id="{0BE6CA6F-1C0D-19C2-A047-543C5D37216B}"/>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dirty="0"/>
              <a:t>Core Services for Model Plan</a:t>
            </a:r>
          </a:p>
        </p:txBody>
      </p:sp>
      <p:cxnSp>
        <p:nvCxnSpPr>
          <p:cNvPr id="7" name="Straight Connector 14">
            <a:extLst>
              <a:ext uri="{FF2B5EF4-FFF2-40B4-BE49-F238E27FC236}">
                <a16:creationId xmlns:a16="http://schemas.microsoft.com/office/drawing/2014/main" id="{18C90DF0-C692-8AFB-75F4-BB6A8033A99C}"/>
              </a:ext>
            </a:extLst>
          </p:cNvPr>
          <p:cNvCxnSpPr/>
          <p:nvPr/>
        </p:nvCxnSpPr>
        <p:spPr>
          <a:xfrm>
            <a:off x="6059409" y="1892295"/>
            <a:ext cx="0" cy="2813051"/>
          </a:xfrm>
          <a:prstGeom prst="straightConnector1">
            <a:avLst/>
          </a:prstGeom>
          <a:noFill/>
          <a:ln w="6345" cap="flat">
            <a:solidFill>
              <a:srgbClr val="8C8C8C"/>
            </a:solidFill>
            <a:prstDash val="solid"/>
            <a:miter/>
          </a:ln>
        </p:spPr>
      </p:cxnSp>
      <p:sp>
        <p:nvSpPr>
          <p:cNvPr id="8" name="Text Placeholder 4">
            <a:extLst>
              <a:ext uri="{FF2B5EF4-FFF2-40B4-BE49-F238E27FC236}">
                <a16:creationId xmlns:a16="http://schemas.microsoft.com/office/drawing/2014/main" id="{9539A74B-0045-01BE-AC41-B53BF991153F}"/>
              </a:ext>
            </a:extLst>
          </p:cNvPr>
          <p:cNvSpPr txBox="1"/>
          <p:nvPr/>
        </p:nvSpPr>
        <p:spPr>
          <a:xfrm>
            <a:off x="1235128" y="1857750"/>
            <a:ext cx="4445866" cy="3882476"/>
          </a:xfrm>
          <a:prstGeom prst="rect">
            <a:avLst/>
          </a:prstGeom>
          <a:noFill/>
          <a:ln cap="flat">
            <a:noFill/>
          </a:ln>
        </p:spPr>
        <p:txBody>
          <a:bodyPr vert="horz" wrap="square" lIns="91440" tIns="45720" rIns="91440" bIns="45720" anchor="t" anchorCtr="0" compatLnSpc="1">
            <a:noAutofit/>
          </a:bodyPr>
          <a:lstStyle/>
          <a:p>
            <a:pPr marL="285750" indent="-285750">
              <a:lnSpc>
                <a:spcPct val="150000"/>
              </a:lnSpc>
              <a:spcAft>
                <a:spcPts val="600"/>
              </a:spcAft>
              <a:buFont typeface="Arial" panose="020B0604020202020204" pitchFamily="34" charset="0"/>
              <a:buChar char="•"/>
            </a:pPr>
            <a:r>
              <a:rPr lang="en-US" sz="2000" dirty="0">
                <a:latin typeface="Aptos" panose="020B0004020202020204" pitchFamily="34" charset="0"/>
              </a:rPr>
              <a:t>Is employer eligible</a:t>
            </a:r>
          </a:p>
          <a:p>
            <a:pPr marL="285750" indent="-285750">
              <a:lnSpc>
                <a:spcPct val="150000"/>
              </a:lnSpc>
              <a:spcAft>
                <a:spcPts val="600"/>
              </a:spcAft>
              <a:buFont typeface="Arial" panose="020B0604020202020204" pitchFamily="34" charset="0"/>
              <a:buChar char="•"/>
            </a:pPr>
            <a:r>
              <a:rPr lang="en-US" sz="2000" dirty="0">
                <a:latin typeface="Aptos" panose="020B0004020202020204" pitchFamily="34" charset="0"/>
              </a:rPr>
              <a:t>Adopt and update plan document</a:t>
            </a:r>
          </a:p>
          <a:p>
            <a:pPr marL="285750" indent="-285750">
              <a:lnSpc>
                <a:spcPct val="150000"/>
              </a:lnSpc>
              <a:spcAft>
                <a:spcPts val="600"/>
              </a:spcAft>
              <a:buFont typeface="Arial" panose="020B0604020202020204" pitchFamily="34" charset="0"/>
              <a:buChar char="•"/>
            </a:pPr>
            <a:r>
              <a:rPr lang="en-US" sz="2000" dirty="0">
                <a:latin typeface="Aptos" panose="020B0004020202020204" pitchFamily="34" charset="0"/>
              </a:rPr>
              <a:t>Plan operations in line with plan document</a:t>
            </a:r>
          </a:p>
          <a:p>
            <a:pPr marL="285750" indent="-285750">
              <a:lnSpc>
                <a:spcPct val="150000"/>
              </a:lnSpc>
              <a:spcAft>
                <a:spcPts val="600"/>
              </a:spcAft>
              <a:buFont typeface="Arial" panose="020B0604020202020204" pitchFamily="34" charset="0"/>
              <a:buChar char="•"/>
            </a:pPr>
            <a:r>
              <a:rPr lang="en-US" sz="2000" dirty="0">
                <a:latin typeface="Aptos" panose="020B0004020202020204" pitchFamily="34" charset="0"/>
              </a:rPr>
              <a:t>UA for salary deferrals to employees</a:t>
            </a:r>
          </a:p>
          <a:p>
            <a:pPr marL="285750" indent="-285750">
              <a:lnSpc>
                <a:spcPct val="150000"/>
              </a:lnSpc>
              <a:spcAft>
                <a:spcPts val="600"/>
              </a:spcAft>
              <a:buFont typeface="Arial" panose="020B0604020202020204" pitchFamily="34" charset="0"/>
              <a:buChar char="•"/>
            </a:pPr>
            <a:r>
              <a:rPr lang="en-US" sz="2000" dirty="0">
                <a:latin typeface="Aptos" panose="020B0004020202020204" pitchFamily="34" charset="0"/>
              </a:rPr>
              <a:t>Monitor contribution limits</a:t>
            </a:r>
          </a:p>
          <a:p>
            <a:pPr marL="0" lvl="1">
              <a:lnSpc>
                <a:spcPct val="150000"/>
              </a:lnSpc>
              <a:spcBef>
                <a:spcPts val="600"/>
              </a:spcBef>
            </a:pPr>
            <a:endParaRPr lang="en-US" sz="1400" dirty="0">
              <a:latin typeface="Aptos" panose="020B0004020202020204" pitchFamily="34" charset="0"/>
            </a:endParaRPr>
          </a:p>
          <a:p>
            <a:pPr marL="0" marR="0" lvl="0" indent="0" defTabSz="914400" rtl="0" fontAlgn="auto" hangingPunct="1">
              <a:lnSpc>
                <a:spcPct val="100000"/>
              </a:lnSpc>
              <a:spcBef>
                <a:spcPts val="1000"/>
              </a:spcBef>
              <a:spcAft>
                <a:spcPts val="0"/>
              </a:spcAft>
              <a:tabLst/>
              <a:defRPr sz="1800" b="0" i="0" u="none" strike="noStrike" kern="0" cap="none" spc="0" baseline="0">
                <a:solidFill>
                  <a:srgbClr val="000000"/>
                </a:solidFill>
                <a:uFillTx/>
              </a:defRPr>
            </a:pPr>
            <a:endParaRPr lang="en-US" sz="1400" u="none" strike="noStrike" kern="1200" cap="none" spc="0" baseline="0" dirty="0">
              <a:solidFill>
                <a:srgbClr val="3F3F3F"/>
              </a:solidFill>
              <a:uFillTx/>
              <a:latin typeface="Aptos" panose="020B0004020202020204" pitchFamily="34" charset="0"/>
              <a:cs typeface="Segoe UI" pitchFamily="34"/>
            </a:endParaRPr>
          </a:p>
        </p:txBody>
      </p:sp>
      <p:sp>
        <p:nvSpPr>
          <p:cNvPr id="9" name="Text Placeholder 4">
            <a:extLst>
              <a:ext uri="{FF2B5EF4-FFF2-40B4-BE49-F238E27FC236}">
                <a16:creationId xmlns:a16="http://schemas.microsoft.com/office/drawing/2014/main" id="{DDF04298-E68E-823B-E073-244E0DCEF649}"/>
              </a:ext>
            </a:extLst>
          </p:cNvPr>
          <p:cNvSpPr txBox="1"/>
          <p:nvPr/>
        </p:nvSpPr>
        <p:spPr>
          <a:xfrm>
            <a:off x="6511007" y="1857750"/>
            <a:ext cx="4445866" cy="3882476"/>
          </a:xfrm>
          <a:prstGeom prst="rect">
            <a:avLst/>
          </a:prstGeom>
          <a:noFill/>
          <a:ln cap="flat">
            <a:noFill/>
          </a:ln>
        </p:spPr>
        <p:txBody>
          <a:bodyPr vert="horz" wrap="square" lIns="91440" tIns="45720" rIns="91440" bIns="45720" anchor="t" anchorCtr="0" compatLnSpc="1">
            <a:noAutofit/>
          </a:bodyPr>
          <a:lstStyle/>
          <a:p>
            <a:pPr marL="285750" indent="-285750">
              <a:lnSpc>
                <a:spcPct val="150000"/>
              </a:lnSpc>
              <a:spcAft>
                <a:spcPts val="600"/>
              </a:spcAft>
              <a:buFont typeface="Arial" panose="020B0604020202020204" pitchFamily="34" charset="0"/>
              <a:buChar char="•"/>
            </a:pPr>
            <a:r>
              <a:rPr lang="en-US" sz="2000" dirty="0">
                <a:latin typeface="Aptos" panose="020B0004020202020204" pitchFamily="34" charset="0"/>
              </a:rPr>
              <a:t>Monitor loans &amp; hardships</a:t>
            </a:r>
          </a:p>
          <a:p>
            <a:pPr marL="285750" indent="-285750">
              <a:lnSpc>
                <a:spcPct val="150000"/>
              </a:lnSpc>
              <a:spcAft>
                <a:spcPts val="600"/>
              </a:spcAft>
              <a:buFont typeface="Arial" panose="020B0604020202020204" pitchFamily="34" charset="0"/>
              <a:buChar char="•"/>
            </a:pPr>
            <a:r>
              <a:rPr lang="en-US" sz="2000" dirty="0">
                <a:latin typeface="Aptos" panose="020B0004020202020204" pitchFamily="34" charset="0"/>
              </a:rPr>
              <a:t>Adjudicate all transactions</a:t>
            </a:r>
          </a:p>
          <a:p>
            <a:pPr marL="285750" indent="-285750">
              <a:lnSpc>
                <a:spcPct val="150000"/>
              </a:lnSpc>
              <a:spcAft>
                <a:spcPts val="600"/>
              </a:spcAft>
              <a:buFont typeface="Arial" panose="020B0604020202020204" pitchFamily="34" charset="0"/>
              <a:buChar char="•"/>
            </a:pPr>
            <a:r>
              <a:rPr lang="en-US" sz="2000" dirty="0">
                <a:latin typeface="Aptos" panose="020B0004020202020204" pitchFamily="34" charset="0"/>
              </a:rPr>
              <a:t>Manage Investment Providers &amp; Onsite Advisors</a:t>
            </a:r>
          </a:p>
          <a:p>
            <a:endParaRPr lang="en-US" sz="2000" i="1" dirty="0">
              <a:latin typeface="Aptos Light" panose="020B0004020202020204" pitchFamily="34" charset="0"/>
            </a:endParaRPr>
          </a:p>
          <a:p>
            <a:pPr marL="0" lvl="1">
              <a:lnSpc>
                <a:spcPct val="150000"/>
              </a:lnSpc>
              <a:spcBef>
                <a:spcPts val="600"/>
              </a:spcBef>
            </a:pPr>
            <a:endParaRPr lang="en-US" sz="1400" dirty="0">
              <a:latin typeface="Aptos" panose="020B0004020202020204" pitchFamily="34" charset="0"/>
            </a:endParaRPr>
          </a:p>
          <a:p>
            <a:pPr marL="0" marR="0" lvl="0" indent="0" defTabSz="914400" rtl="0" fontAlgn="auto" hangingPunct="1">
              <a:lnSpc>
                <a:spcPct val="100000"/>
              </a:lnSpc>
              <a:spcBef>
                <a:spcPts val="1000"/>
              </a:spcBef>
              <a:spcAft>
                <a:spcPts val="0"/>
              </a:spcAft>
              <a:tabLst/>
              <a:defRPr sz="1800" b="0" i="0" u="none" strike="noStrike" kern="0" cap="none" spc="0" baseline="0">
                <a:solidFill>
                  <a:srgbClr val="000000"/>
                </a:solidFill>
                <a:uFillTx/>
              </a:defRPr>
            </a:pPr>
            <a:endParaRPr lang="en-US" sz="1400" u="none" strike="noStrike" kern="1200" cap="none" spc="0" baseline="0" dirty="0">
              <a:solidFill>
                <a:srgbClr val="3F3F3F"/>
              </a:solidFill>
              <a:uFillTx/>
              <a:latin typeface="Aptos" panose="020B0004020202020204" pitchFamily="34" charset="0"/>
              <a:cs typeface="Segoe UI" pitchFamily="34"/>
            </a:endParaRPr>
          </a:p>
        </p:txBody>
      </p:sp>
    </p:spTree>
    <p:extLst>
      <p:ext uri="{BB962C8B-B14F-4D97-AF65-F5344CB8AC3E}">
        <p14:creationId xmlns:p14="http://schemas.microsoft.com/office/powerpoint/2010/main" val="270596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448DC6-55B5-BE48-CDC7-A5199EB4308F}"/>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dirty="0"/>
              <a:t>Employer Services Dashboard</a:t>
            </a:r>
          </a:p>
        </p:txBody>
      </p:sp>
      <p:pic>
        <p:nvPicPr>
          <p:cNvPr id="4" name="Graphic 7">
            <a:extLst>
              <a:ext uri="{FF2B5EF4-FFF2-40B4-BE49-F238E27FC236}">
                <a16:creationId xmlns:a16="http://schemas.microsoft.com/office/drawing/2014/main" id="{6C123B12-4D2A-6EB5-553A-CFA7B03B3E2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505821" y="4876796"/>
            <a:ext cx="3686175" cy="1981203"/>
          </a:xfrm>
          <a:prstGeom prst="rect">
            <a:avLst/>
          </a:prstGeom>
          <a:noFill/>
          <a:ln cap="flat">
            <a:noFill/>
          </a:ln>
        </p:spPr>
      </p:pic>
      <p:sp>
        <p:nvSpPr>
          <p:cNvPr id="5" name="Slide Number Placeholder 3">
            <a:extLst>
              <a:ext uri="{FF2B5EF4-FFF2-40B4-BE49-F238E27FC236}">
                <a16:creationId xmlns:a16="http://schemas.microsoft.com/office/drawing/2014/main" id="{522C2AC3-FD20-76A9-2119-4DD9B1A15FA8}"/>
              </a:ext>
            </a:extLst>
          </p:cNvPr>
          <p:cNvSpPr txBox="1">
            <a:spLocks noGrp="1"/>
          </p:cNvSpPr>
          <p:nvPr>
            <p:ph type="sldNum" sz="quarter" idx="8"/>
          </p:nvPr>
        </p:nvSpPr>
        <p:spPr>
          <a:xfrm>
            <a:off x="11518897" y="6581979"/>
            <a:ext cx="373066" cy="206105"/>
          </a:xfrm>
        </p:spPr>
        <p:txBody>
          <a:bodyPr/>
          <a:lstStyle/>
          <a:p>
            <a:pPr lvl="0"/>
            <a:fld id="{FE7D0932-C16C-F24D-BC9F-58DC6D23959F}" type="slidenum">
              <a:t>21</a:t>
            </a:fld>
            <a:endParaRPr lang="en-US"/>
          </a:p>
        </p:txBody>
      </p:sp>
      <p:pic>
        <p:nvPicPr>
          <p:cNvPr id="21" name="Picture 20" descr="A screenshot of a computer&#10;&#10;Description automatically generated">
            <a:extLst>
              <a:ext uri="{FF2B5EF4-FFF2-40B4-BE49-F238E27FC236}">
                <a16:creationId xmlns:a16="http://schemas.microsoft.com/office/drawing/2014/main" id="{4B70CFC7-4CD8-AFD2-F55C-3393DC34E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365" y="1211238"/>
            <a:ext cx="9419010" cy="4435524"/>
          </a:xfrm>
          <a:prstGeom prst="rect">
            <a:avLst/>
          </a:prstGeom>
          <a:ln>
            <a:solidFill>
              <a:schemeClr val="bg1">
                <a:lumMod val="65000"/>
              </a:schemeClr>
            </a:solidFill>
          </a:ln>
        </p:spPr>
      </p:pic>
      <p:sp>
        <p:nvSpPr>
          <p:cNvPr id="22" name="TextBox 21">
            <a:extLst>
              <a:ext uri="{FF2B5EF4-FFF2-40B4-BE49-F238E27FC236}">
                <a16:creationId xmlns:a16="http://schemas.microsoft.com/office/drawing/2014/main" id="{4B6E57C8-40CE-0A6A-4C08-06F7A655410F}"/>
              </a:ext>
            </a:extLst>
          </p:cNvPr>
          <p:cNvSpPr txBox="1"/>
          <p:nvPr/>
        </p:nvSpPr>
        <p:spPr>
          <a:xfrm>
            <a:off x="1224365" y="5257227"/>
            <a:ext cx="3597139" cy="584775"/>
          </a:xfrm>
          <a:prstGeom prst="rect">
            <a:avLst/>
          </a:prstGeom>
          <a:noFill/>
        </p:spPr>
        <p:txBody>
          <a:bodyPr wrap="none" rtlCol="0">
            <a:spAutoFit/>
          </a:bodyPr>
          <a:lstStyle/>
          <a:p>
            <a:r>
              <a:rPr lang="en-US" sz="1400" u="sng" dirty="0">
                <a:solidFill>
                  <a:srgbClr val="0563C1"/>
                </a:solidFill>
                <a:latin typeface="+mj-lt"/>
                <a:ea typeface="Calibri" panose="020F0502020204030204" pitchFamily="34" charset="0"/>
                <a:hlinkClick r:id="rId4"/>
              </a:rPr>
              <a:t>Employer Services Dashboard (mytsalogin.com)</a:t>
            </a:r>
            <a:endParaRPr lang="en-US" sz="1400" dirty="0">
              <a:latin typeface="+mj-lt"/>
            </a:endParaRPr>
          </a:p>
          <a:p>
            <a:endParaRPr lang="en-US" dirty="0"/>
          </a:p>
        </p:txBody>
      </p:sp>
    </p:spTree>
    <p:extLst>
      <p:ext uri="{BB962C8B-B14F-4D97-AF65-F5344CB8AC3E}">
        <p14:creationId xmlns:p14="http://schemas.microsoft.com/office/powerpoint/2010/main" val="1774309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82E15-7BF4-C291-D80E-A9554F8AC683}"/>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dirty="0"/>
              <a:t>Online SRA Processing</a:t>
            </a:r>
          </a:p>
        </p:txBody>
      </p:sp>
      <p:pic>
        <p:nvPicPr>
          <p:cNvPr id="3" name="Graphic 7">
            <a:extLst>
              <a:ext uri="{FF2B5EF4-FFF2-40B4-BE49-F238E27FC236}">
                <a16:creationId xmlns:a16="http://schemas.microsoft.com/office/drawing/2014/main" id="{3AC42DC7-4085-EEC7-30EE-2CB477BDFB2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505821" y="4876796"/>
            <a:ext cx="3686175" cy="1981203"/>
          </a:xfrm>
          <a:prstGeom prst="rect">
            <a:avLst/>
          </a:prstGeom>
          <a:noFill/>
          <a:ln cap="flat">
            <a:noFill/>
          </a:ln>
        </p:spPr>
      </p:pic>
      <p:sp>
        <p:nvSpPr>
          <p:cNvPr id="4" name="Slide Number Placeholder 3">
            <a:extLst>
              <a:ext uri="{FF2B5EF4-FFF2-40B4-BE49-F238E27FC236}">
                <a16:creationId xmlns:a16="http://schemas.microsoft.com/office/drawing/2014/main" id="{BFBF49C8-E278-1748-7C0D-B8CEF582539E}"/>
              </a:ext>
            </a:extLst>
          </p:cNvPr>
          <p:cNvSpPr txBox="1">
            <a:spLocks noGrp="1"/>
          </p:cNvSpPr>
          <p:nvPr>
            <p:ph type="sldNum" sz="quarter" idx="8"/>
          </p:nvPr>
        </p:nvSpPr>
        <p:spPr>
          <a:xfrm>
            <a:off x="11518897" y="6581979"/>
            <a:ext cx="373066" cy="206105"/>
          </a:xfrm>
        </p:spPr>
        <p:txBody>
          <a:bodyPr/>
          <a:lstStyle/>
          <a:p>
            <a:pPr lvl="0"/>
            <a:fld id="{FE7D0932-C16C-F24D-BC9F-58DC6D23959F}" type="slidenum">
              <a:t>22</a:t>
            </a:fld>
            <a:endParaRPr lang="en-US"/>
          </a:p>
        </p:txBody>
      </p:sp>
      <p:pic>
        <p:nvPicPr>
          <p:cNvPr id="8" name="Picture 7">
            <a:extLst>
              <a:ext uri="{FF2B5EF4-FFF2-40B4-BE49-F238E27FC236}">
                <a16:creationId xmlns:a16="http://schemas.microsoft.com/office/drawing/2014/main" id="{438B86EF-02A3-3CC2-894C-666F5D89B600}"/>
              </a:ext>
            </a:extLst>
          </p:cNvPr>
          <p:cNvPicPr>
            <a:picLocks noChangeAspect="1"/>
          </p:cNvPicPr>
          <p:nvPr/>
        </p:nvPicPr>
        <p:blipFill>
          <a:blip r:embed="rId3"/>
          <a:stretch>
            <a:fillRect/>
          </a:stretch>
        </p:blipFill>
        <p:spPr>
          <a:xfrm>
            <a:off x="1034374" y="1082765"/>
            <a:ext cx="8461421" cy="5026534"/>
          </a:xfrm>
          <a:prstGeom prst="rect">
            <a:avLst/>
          </a:prstGeom>
          <a:ln>
            <a:solidFill>
              <a:schemeClr val="bg1">
                <a:lumMod val="65000"/>
              </a:schemeClr>
            </a:solidFill>
          </a:ln>
        </p:spPr>
      </p:pic>
      <p:grpSp>
        <p:nvGrpSpPr>
          <p:cNvPr id="14" name="Group 13">
            <a:extLst>
              <a:ext uri="{FF2B5EF4-FFF2-40B4-BE49-F238E27FC236}">
                <a16:creationId xmlns:a16="http://schemas.microsoft.com/office/drawing/2014/main" id="{1CCE858B-5FD0-B502-B95E-16B530CA507E}"/>
              </a:ext>
            </a:extLst>
          </p:cNvPr>
          <p:cNvGrpSpPr/>
          <p:nvPr/>
        </p:nvGrpSpPr>
        <p:grpSpPr>
          <a:xfrm>
            <a:off x="9026178" y="2322503"/>
            <a:ext cx="2349578" cy="2212994"/>
            <a:chOff x="9026178" y="3960281"/>
            <a:chExt cx="2349578" cy="2212994"/>
          </a:xfrm>
        </p:grpSpPr>
        <p:sp>
          <p:nvSpPr>
            <p:cNvPr id="13" name="Rectangle: Rounded Corners 22">
              <a:extLst>
                <a:ext uri="{FF2B5EF4-FFF2-40B4-BE49-F238E27FC236}">
                  <a16:creationId xmlns:a16="http://schemas.microsoft.com/office/drawing/2014/main" id="{0E07B864-364C-13A5-5589-B1488E83EFF4}"/>
                </a:ext>
              </a:extLst>
            </p:cNvPr>
            <p:cNvSpPr/>
            <p:nvPr/>
          </p:nvSpPr>
          <p:spPr>
            <a:xfrm>
              <a:off x="9026178" y="3960281"/>
              <a:ext cx="2349578" cy="2021066"/>
            </a:xfrm>
            <a:custGeom>
              <a:avLst>
                <a:gd name="f0" fmla="val 104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7EC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endParaRPr lang="en-US" sz="1000" b="0" i="0" u="none" strike="noStrike" kern="1200" cap="none" spc="0" baseline="0" dirty="0">
                <a:solidFill>
                  <a:srgbClr val="007EC3"/>
                </a:solidFill>
                <a:uFillTx/>
                <a:latin typeface="Aptos SemiBold" pitchFamily="34"/>
              </a:endParaRPr>
            </a:p>
          </p:txBody>
        </p:sp>
        <p:sp>
          <p:nvSpPr>
            <p:cNvPr id="12" name="TextBox 11">
              <a:extLst>
                <a:ext uri="{FF2B5EF4-FFF2-40B4-BE49-F238E27FC236}">
                  <a16:creationId xmlns:a16="http://schemas.microsoft.com/office/drawing/2014/main" id="{214F4C8F-7122-A8FB-133A-C0DD006CED5B}"/>
                </a:ext>
              </a:extLst>
            </p:cNvPr>
            <p:cNvSpPr txBox="1"/>
            <p:nvPr/>
          </p:nvSpPr>
          <p:spPr>
            <a:xfrm>
              <a:off x="9183493" y="4152209"/>
              <a:ext cx="1966451" cy="2021066"/>
            </a:xfrm>
            <a:prstGeom prst="rect">
              <a:avLst/>
            </a:prstGeom>
            <a:noFill/>
          </p:spPr>
          <p:txBody>
            <a:bodyPr wrap="square" rtlCol="0">
              <a:spAutoFit/>
            </a:bodyPr>
            <a:lstStyle/>
            <a:p>
              <a:pPr marL="285750" indent="-285750">
                <a:spcAft>
                  <a:spcPts val="650"/>
                </a:spcAft>
                <a:buFont typeface="Wingdings" pitchFamily="2" charset="2"/>
                <a:buChar char="ü"/>
              </a:pPr>
              <a:r>
                <a:rPr lang="en-US" sz="1400" b="1" dirty="0">
                  <a:solidFill>
                    <a:schemeClr val="bg1"/>
                  </a:solidFill>
                  <a:latin typeface="Aptos" panose="020B0004020202020204" pitchFamily="34" charset="0"/>
                </a:rPr>
                <a:t>Easy Setup</a:t>
              </a:r>
            </a:p>
            <a:p>
              <a:pPr marL="285750" indent="-285750">
                <a:spcAft>
                  <a:spcPts val="650"/>
                </a:spcAft>
                <a:buFont typeface="Wingdings" pitchFamily="2" charset="2"/>
                <a:buChar char="ü"/>
              </a:pPr>
              <a:r>
                <a:rPr lang="en-US" sz="1400" b="1" dirty="0">
                  <a:solidFill>
                    <a:schemeClr val="bg1"/>
                  </a:solidFill>
                  <a:latin typeface="Aptos" panose="020B0004020202020204" pitchFamily="34" charset="0"/>
                </a:rPr>
                <a:t>% or $</a:t>
              </a:r>
            </a:p>
            <a:p>
              <a:pPr marL="285750" indent="-285750">
                <a:spcAft>
                  <a:spcPts val="650"/>
                </a:spcAft>
                <a:buFont typeface="Wingdings" pitchFamily="2" charset="2"/>
                <a:buChar char="ü"/>
              </a:pPr>
              <a:r>
                <a:rPr lang="en-US" sz="1400" b="1" dirty="0">
                  <a:solidFill>
                    <a:schemeClr val="bg1"/>
                  </a:solidFill>
                  <a:latin typeface="Aptos" panose="020B0004020202020204" pitchFamily="34" charset="0"/>
                </a:rPr>
                <a:t>Account Verification/</a:t>
              </a:r>
              <a:br>
                <a:rPr lang="en-US" sz="1400" b="1" dirty="0">
                  <a:solidFill>
                    <a:schemeClr val="bg1"/>
                  </a:solidFill>
                  <a:latin typeface="Aptos" panose="020B0004020202020204" pitchFamily="34" charset="0"/>
                </a:rPr>
              </a:br>
              <a:r>
                <a:rPr lang="en-US" sz="1400" b="1" dirty="0">
                  <a:solidFill>
                    <a:schemeClr val="bg1"/>
                  </a:solidFill>
                  <a:latin typeface="Aptos" panose="020B0004020202020204" pitchFamily="34" charset="0"/>
                </a:rPr>
                <a:t>Eliminate Refunds</a:t>
              </a:r>
            </a:p>
            <a:p>
              <a:pPr marL="285750" indent="-285750">
                <a:spcAft>
                  <a:spcPts val="650"/>
                </a:spcAft>
                <a:buFont typeface="Wingdings" pitchFamily="2" charset="2"/>
                <a:buChar char="ü"/>
              </a:pPr>
              <a:r>
                <a:rPr lang="en-US" sz="1400" b="1" dirty="0">
                  <a:solidFill>
                    <a:schemeClr val="bg1"/>
                  </a:solidFill>
                  <a:latin typeface="Aptos" panose="020B0004020202020204" pitchFamily="34" charset="0"/>
                </a:rPr>
                <a:t>IRS Audit Records</a:t>
              </a:r>
            </a:p>
            <a:p>
              <a:endParaRPr lang="en-US" dirty="0"/>
            </a:p>
          </p:txBody>
        </p:sp>
      </p:grpSp>
    </p:spTree>
    <p:extLst>
      <p:ext uri="{BB962C8B-B14F-4D97-AF65-F5344CB8AC3E}">
        <p14:creationId xmlns:p14="http://schemas.microsoft.com/office/powerpoint/2010/main" val="1315186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14C1-B860-7C4E-E6C9-781B612287F8}"/>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dirty="0" err="1"/>
              <a:t>QuickENROLL</a:t>
            </a:r>
            <a:endParaRPr lang="en-US" dirty="0"/>
          </a:p>
        </p:txBody>
      </p:sp>
      <p:pic>
        <p:nvPicPr>
          <p:cNvPr id="3" name="Graphic 7">
            <a:extLst>
              <a:ext uri="{FF2B5EF4-FFF2-40B4-BE49-F238E27FC236}">
                <a16:creationId xmlns:a16="http://schemas.microsoft.com/office/drawing/2014/main" id="{0675CA88-1D38-D4FC-318F-8255B0AB2A8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505821" y="4876796"/>
            <a:ext cx="3686175" cy="1981203"/>
          </a:xfrm>
          <a:prstGeom prst="rect">
            <a:avLst/>
          </a:prstGeom>
          <a:noFill/>
          <a:ln cap="flat">
            <a:noFill/>
          </a:ln>
        </p:spPr>
      </p:pic>
      <p:sp>
        <p:nvSpPr>
          <p:cNvPr id="4" name="Slide Number Placeholder 3">
            <a:extLst>
              <a:ext uri="{FF2B5EF4-FFF2-40B4-BE49-F238E27FC236}">
                <a16:creationId xmlns:a16="http://schemas.microsoft.com/office/drawing/2014/main" id="{67EBAFD9-6311-BF59-76CF-2EFF14386277}"/>
              </a:ext>
            </a:extLst>
          </p:cNvPr>
          <p:cNvSpPr txBox="1">
            <a:spLocks noGrp="1"/>
          </p:cNvSpPr>
          <p:nvPr>
            <p:ph type="sldNum" sz="quarter" idx="8"/>
          </p:nvPr>
        </p:nvSpPr>
        <p:spPr>
          <a:xfrm>
            <a:off x="11518897" y="6581979"/>
            <a:ext cx="373066" cy="206105"/>
          </a:xfrm>
        </p:spPr>
        <p:txBody>
          <a:bodyPr/>
          <a:lstStyle/>
          <a:p>
            <a:pPr lvl="0"/>
            <a:fld id="{FE7D0932-C16C-F24D-BC9F-58DC6D23959F}" type="slidenum">
              <a:t>23</a:t>
            </a:fld>
            <a:endParaRPr lang="en-US"/>
          </a:p>
        </p:txBody>
      </p:sp>
      <p:pic>
        <p:nvPicPr>
          <p:cNvPr id="9" name="Picture 8">
            <a:extLst>
              <a:ext uri="{FF2B5EF4-FFF2-40B4-BE49-F238E27FC236}">
                <a16:creationId xmlns:a16="http://schemas.microsoft.com/office/drawing/2014/main" id="{B3F0588D-7EEF-2D26-1D55-F4D5BC6471DF}"/>
              </a:ext>
            </a:extLst>
          </p:cNvPr>
          <p:cNvPicPr>
            <a:picLocks noChangeAspect="1"/>
          </p:cNvPicPr>
          <p:nvPr/>
        </p:nvPicPr>
        <p:blipFill>
          <a:blip r:embed="rId3"/>
          <a:stretch>
            <a:fillRect/>
          </a:stretch>
        </p:blipFill>
        <p:spPr>
          <a:xfrm>
            <a:off x="1755973" y="1015998"/>
            <a:ext cx="5463275" cy="3204100"/>
          </a:xfrm>
          <a:prstGeom prst="rect">
            <a:avLst/>
          </a:prstGeom>
          <a:ln>
            <a:solidFill>
              <a:schemeClr val="bg1">
                <a:lumMod val="65000"/>
              </a:schemeClr>
            </a:solidFill>
          </a:ln>
        </p:spPr>
      </p:pic>
      <p:pic>
        <p:nvPicPr>
          <p:cNvPr id="10" name="Picture 9">
            <a:extLst>
              <a:ext uri="{FF2B5EF4-FFF2-40B4-BE49-F238E27FC236}">
                <a16:creationId xmlns:a16="http://schemas.microsoft.com/office/drawing/2014/main" id="{2F6742A3-7446-4E84-57B5-5135F3821572}"/>
              </a:ext>
            </a:extLst>
          </p:cNvPr>
          <p:cNvPicPr>
            <a:picLocks noChangeAspect="1"/>
          </p:cNvPicPr>
          <p:nvPr/>
        </p:nvPicPr>
        <p:blipFill>
          <a:blip r:embed="rId4"/>
          <a:stretch>
            <a:fillRect/>
          </a:stretch>
        </p:blipFill>
        <p:spPr>
          <a:xfrm>
            <a:off x="5020285" y="2841702"/>
            <a:ext cx="5250426" cy="3200830"/>
          </a:xfrm>
          <a:prstGeom prst="rect">
            <a:avLst/>
          </a:prstGeom>
          <a:ln>
            <a:solidFill>
              <a:schemeClr val="bg1">
                <a:lumMod val="65000"/>
              </a:schemeClr>
            </a:solidFill>
          </a:ln>
        </p:spPr>
      </p:pic>
    </p:spTree>
    <p:extLst>
      <p:ext uri="{BB962C8B-B14F-4D97-AF65-F5344CB8AC3E}">
        <p14:creationId xmlns:p14="http://schemas.microsoft.com/office/powerpoint/2010/main" val="863855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7">
            <a:extLst>
              <a:ext uri="{FF2B5EF4-FFF2-40B4-BE49-F238E27FC236}">
                <a16:creationId xmlns:a16="http://schemas.microsoft.com/office/drawing/2014/main" id="{B989CA2B-1D16-72B7-7786-15357A9731A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505825" y="4908881"/>
            <a:ext cx="3686175" cy="1981203"/>
          </a:xfrm>
          <a:prstGeom prst="rect">
            <a:avLst/>
          </a:prstGeom>
          <a:noFill/>
          <a:ln cap="flat">
            <a:noFill/>
          </a:ln>
        </p:spPr>
      </p:pic>
      <p:cxnSp>
        <p:nvCxnSpPr>
          <p:cNvPr id="5" name="Straight Connector 14">
            <a:extLst>
              <a:ext uri="{FF2B5EF4-FFF2-40B4-BE49-F238E27FC236}">
                <a16:creationId xmlns:a16="http://schemas.microsoft.com/office/drawing/2014/main" id="{2F9505BD-CBC3-570F-7A95-6EF481A0A8B2}"/>
              </a:ext>
            </a:extLst>
          </p:cNvPr>
          <p:cNvCxnSpPr>
            <a:cxnSpLocks/>
          </p:cNvCxnSpPr>
          <p:nvPr/>
        </p:nvCxnSpPr>
        <p:spPr>
          <a:xfrm>
            <a:off x="6080073" y="1892295"/>
            <a:ext cx="0" cy="4012559"/>
          </a:xfrm>
          <a:prstGeom prst="straightConnector1">
            <a:avLst/>
          </a:prstGeom>
          <a:noFill/>
          <a:ln w="6345" cap="flat">
            <a:solidFill>
              <a:srgbClr val="8C8C8C"/>
            </a:solidFill>
            <a:prstDash val="solid"/>
            <a:miter/>
          </a:ln>
        </p:spPr>
      </p:cxnSp>
      <p:sp>
        <p:nvSpPr>
          <p:cNvPr id="6" name="Text Placeholder 4">
            <a:extLst>
              <a:ext uri="{FF2B5EF4-FFF2-40B4-BE49-F238E27FC236}">
                <a16:creationId xmlns:a16="http://schemas.microsoft.com/office/drawing/2014/main" id="{398BA8BA-7164-818D-A569-C6E73DC33DA1}"/>
              </a:ext>
            </a:extLst>
          </p:cNvPr>
          <p:cNvSpPr txBox="1"/>
          <p:nvPr/>
        </p:nvSpPr>
        <p:spPr>
          <a:xfrm>
            <a:off x="745638" y="1857750"/>
            <a:ext cx="4914900" cy="3882476"/>
          </a:xfrm>
          <a:prstGeom prst="rect">
            <a:avLst/>
          </a:prstGeom>
          <a:noFill/>
          <a:ln cap="flat">
            <a:noFill/>
          </a:ln>
        </p:spPr>
        <p:txBody>
          <a:bodyPr vert="horz" wrap="square" lIns="91440" tIns="45720" rIns="91440" bIns="45720" anchor="t" anchorCtr="0" compatLnSpc="1">
            <a:noAutofit/>
          </a:bodyPr>
          <a:lstStyle/>
          <a:p>
            <a:pPr>
              <a:lnSpc>
                <a:spcPct val="150000"/>
              </a:lnSpc>
            </a:pPr>
            <a:r>
              <a:rPr lang="en-US" sz="2000" dirty="0">
                <a:solidFill>
                  <a:srgbClr val="00AAEB"/>
                </a:solidFill>
                <a:latin typeface="Aptos" panose="020B0004020202020204" pitchFamily="34" charset="0"/>
              </a:rPr>
              <a:t>IRS Universal Availability Rules</a:t>
            </a:r>
          </a:p>
          <a:p>
            <a:pPr lvl="1"/>
            <a:endParaRPr lang="en-US" sz="1400" i="1" dirty="0">
              <a:latin typeface="Aptos Light" panose="020B0004020202020204" pitchFamily="34" charset="0"/>
            </a:endParaRPr>
          </a:p>
          <a:p>
            <a:pPr marL="285750" indent="-285750">
              <a:buFont typeface="Arial" panose="020B0604020202020204" pitchFamily="34" charset="0"/>
              <a:buChar char="•"/>
            </a:pPr>
            <a:r>
              <a:rPr lang="en-US" sz="1600" dirty="0">
                <a:latin typeface="Aptos" panose="020B0004020202020204" pitchFamily="34" charset="0"/>
              </a:rPr>
              <a:t>If you allow one employee to make 403(b) contributions, you must allow all employees (w/ few exceptions)</a:t>
            </a:r>
          </a:p>
          <a:p>
            <a:pPr marL="285750" indent="-285750">
              <a:buFont typeface="Arial" panose="020B0604020202020204" pitchFamily="34" charset="0"/>
              <a:buChar char="•"/>
            </a:pPr>
            <a:endParaRPr lang="en-US" sz="1600" dirty="0">
              <a:latin typeface="Aptos" panose="020B0004020202020204" pitchFamily="34" charset="0"/>
            </a:endParaRPr>
          </a:p>
          <a:p>
            <a:pPr marL="285750" indent="-285750">
              <a:buFont typeface="Arial" panose="020B0604020202020204" pitchFamily="34" charset="0"/>
              <a:buChar char="•"/>
            </a:pPr>
            <a:r>
              <a:rPr lang="en-US" sz="1600" dirty="0">
                <a:latin typeface="Aptos" panose="020B0004020202020204" pitchFamily="34" charset="0"/>
              </a:rPr>
              <a:t>Employers must notify all eligible employees ANNUALLY</a:t>
            </a:r>
          </a:p>
          <a:p>
            <a:pPr marL="0" lvl="1">
              <a:lnSpc>
                <a:spcPct val="150000"/>
              </a:lnSpc>
              <a:spcBef>
                <a:spcPts val="600"/>
              </a:spcBef>
            </a:pPr>
            <a:endParaRPr lang="en-US" sz="1600" i="1" dirty="0">
              <a:latin typeface="Aptos Light" panose="020B0004020202020204" pitchFamily="34" charset="0"/>
            </a:endParaRPr>
          </a:p>
          <a:p>
            <a:pPr marL="0" marR="0" lvl="0" indent="0" defTabSz="914400" rtl="0" fontAlgn="auto" hangingPunct="1">
              <a:lnSpc>
                <a:spcPct val="100000"/>
              </a:lnSpc>
              <a:spcBef>
                <a:spcPts val="1000"/>
              </a:spcBef>
              <a:spcAft>
                <a:spcPts val="0"/>
              </a:spcAft>
              <a:tabLst/>
              <a:defRPr sz="1800" b="0" i="0" u="none" strike="noStrike" kern="0" cap="none" spc="0" baseline="0">
                <a:solidFill>
                  <a:srgbClr val="000000"/>
                </a:solidFill>
                <a:uFillTx/>
              </a:defRPr>
            </a:pPr>
            <a:endParaRPr lang="en-US" sz="1400" u="none" strike="noStrike" kern="1200" cap="none" spc="0" baseline="0" dirty="0">
              <a:solidFill>
                <a:srgbClr val="3F3F3F"/>
              </a:solidFill>
              <a:uFillTx/>
              <a:latin typeface="Aptos" panose="020B0004020202020204" pitchFamily="34" charset="0"/>
              <a:cs typeface="Segoe UI" pitchFamily="34"/>
            </a:endParaRPr>
          </a:p>
        </p:txBody>
      </p:sp>
      <p:sp>
        <p:nvSpPr>
          <p:cNvPr id="7" name="Title 1">
            <a:extLst>
              <a:ext uri="{FF2B5EF4-FFF2-40B4-BE49-F238E27FC236}">
                <a16:creationId xmlns:a16="http://schemas.microsoft.com/office/drawing/2014/main" id="{C435D52F-C6F0-F012-6AA9-BD7DD4BB336C}"/>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dirty="0"/>
              <a:t>Meaningful Notice</a:t>
            </a:r>
          </a:p>
        </p:txBody>
      </p:sp>
      <p:pic>
        <p:nvPicPr>
          <p:cNvPr id="10" name="Picture 9">
            <a:extLst>
              <a:ext uri="{FF2B5EF4-FFF2-40B4-BE49-F238E27FC236}">
                <a16:creationId xmlns:a16="http://schemas.microsoft.com/office/drawing/2014/main" id="{1FFFB64B-7904-26D4-FFDC-EB394E3E80AA}"/>
              </a:ext>
            </a:extLst>
          </p:cNvPr>
          <p:cNvPicPr>
            <a:picLocks noChangeAspect="1"/>
          </p:cNvPicPr>
          <p:nvPr/>
        </p:nvPicPr>
        <p:blipFill>
          <a:blip r:embed="rId3"/>
          <a:srcRect/>
          <a:stretch/>
        </p:blipFill>
        <p:spPr>
          <a:xfrm>
            <a:off x="8848556" y="2567201"/>
            <a:ext cx="2451882" cy="3173025"/>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pic>
      <p:pic>
        <p:nvPicPr>
          <p:cNvPr id="11" name="Picture 10">
            <a:extLst>
              <a:ext uri="{FF2B5EF4-FFF2-40B4-BE49-F238E27FC236}">
                <a16:creationId xmlns:a16="http://schemas.microsoft.com/office/drawing/2014/main" id="{22FA3884-A83C-604A-726B-099208648C60}"/>
              </a:ext>
            </a:extLst>
          </p:cNvPr>
          <p:cNvPicPr>
            <a:picLocks noChangeAspect="1"/>
          </p:cNvPicPr>
          <p:nvPr/>
        </p:nvPicPr>
        <p:blipFill>
          <a:blip r:embed="rId4"/>
          <a:srcRect/>
          <a:stretch/>
        </p:blipFill>
        <p:spPr>
          <a:xfrm>
            <a:off x="6794935" y="1870470"/>
            <a:ext cx="2408637" cy="3117059"/>
          </a:xfrm>
          <a:prstGeom prst="rect">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pic>
      <p:sp>
        <p:nvSpPr>
          <p:cNvPr id="14" name="Slide Number Placeholder 3">
            <a:extLst>
              <a:ext uri="{FF2B5EF4-FFF2-40B4-BE49-F238E27FC236}">
                <a16:creationId xmlns:a16="http://schemas.microsoft.com/office/drawing/2014/main" id="{B48370EF-4D6A-FE1C-0E60-F153F2C5462C}"/>
              </a:ext>
            </a:extLst>
          </p:cNvPr>
          <p:cNvSpPr txBox="1">
            <a:spLocks noGrp="1"/>
          </p:cNvSpPr>
          <p:nvPr>
            <p:ph type="sldNum" sz="quarter" idx="8"/>
          </p:nvPr>
        </p:nvSpPr>
        <p:spPr>
          <a:xfrm>
            <a:off x="11518897" y="6581979"/>
            <a:ext cx="373066" cy="206105"/>
          </a:xfrm>
        </p:spPr>
        <p:txBody>
          <a:bodyPr/>
          <a:lstStyle/>
          <a:p>
            <a:pPr lvl="0"/>
            <a:fld id="{172E2BFF-CF4A-994C-9C89-D565711DBD64}" type="slidenum">
              <a:t>24</a:t>
            </a:fld>
            <a:endParaRPr lang="en-US" dirty="0"/>
          </a:p>
        </p:txBody>
      </p:sp>
    </p:spTree>
    <p:extLst>
      <p:ext uri="{BB962C8B-B14F-4D97-AF65-F5344CB8AC3E}">
        <p14:creationId xmlns:p14="http://schemas.microsoft.com/office/powerpoint/2010/main" val="2288458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95C42-39B2-E618-4B74-A9EA82469361}"/>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dirty="0"/>
              <a:t>Online Distribution System</a:t>
            </a:r>
          </a:p>
        </p:txBody>
      </p:sp>
      <p:pic>
        <p:nvPicPr>
          <p:cNvPr id="3" name="Graphic 7">
            <a:extLst>
              <a:ext uri="{FF2B5EF4-FFF2-40B4-BE49-F238E27FC236}">
                <a16:creationId xmlns:a16="http://schemas.microsoft.com/office/drawing/2014/main" id="{C89F8C13-78D7-9C92-2775-70B50F8A445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505821" y="4876796"/>
            <a:ext cx="3686175" cy="1981203"/>
          </a:xfrm>
          <a:prstGeom prst="rect">
            <a:avLst/>
          </a:prstGeom>
          <a:noFill/>
          <a:ln cap="flat">
            <a:noFill/>
          </a:ln>
        </p:spPr>
      </p:pic>
      <p:sp>
        <p:nvSpPr>
          <p:cNvPr id="4" name="Slide Number Placeholder 3">
            <a:extLst>
              <a:ext uri="{FF2B5EF4-FFF2-40B4-BE49-F238E27FC236}">
                <a16:creationId xmlns:a16="http://schemas.microsoft.com/office/drawing/2014/main" id="{891F1287-238C-F433-C0BC-FF89356B65A2}"/>
              </a:ext>
            </a:extLst>
          </p:cNvPr>
          <p:cNvSpPr txBox="1">
            <a:spLocks noGrp="1"/>
          </p:cNvSpPr>
          <p:nvPr>
            <p:ph type="sldNum" sz="quarter" idx="8"/>
          </p:nvPr>
        </p:nvSpPr>
        <p:spPr>
          <a:xfrm>
            <a:off x="11518897" y="6581979"/>
            <a:ext cx="373066" cy="206105"/>
          </a:xfrm>
        </p:spPr>
        <p:txBody>
          <a:bodyPr/>
          <a:lstStyle/>
          <a:p>
            <a:pPr lvl="0"/>
            <a:fld id="{FE7D0932-C16C-F24D-BC9F-58DC6D23959F}" type="slidenum">
              <a:t>25</a:t>
            </a:fld>
            <a:endParaRPr lang="en-US"/>
          </a:p>
        </p:txBody>
      </p:sp>
      <p:pic>
        <p:nvPicPr>
          <p:cNvPr id="8" name="Picture 7">
            <a:extLst>
              <a:ext uri="{FF2B5EF4-FFF2-40B4-BE49-F238E27FC236}">
                <a16:creationId xmlns:a16="http://schemas.microsoft.com/office/drawing/2014/main" id="{618E0297-D1DD-05D3-34B3-225392160591}"/>
              </a:ext>
            </a:extLst>
          </p:cNvPr>
          <p:cNvPicPr>
            <a:picLocks noChangeAspect="1"/>
          </p:cNvPicPr>
          <p:nvPr/>
        </p:nvPicPr>
        <p:blipFill>
          <a:blip r:embed="rId3"/>
          <a:stretch>
            <a:fillRect/>
          </a:stretch>
        </p:blipFill>
        <p:spPr>
          <a:xfrm>
            <a:off x="3992436" y="1498500"/>
            <a:ext cx="6707521" cy="3860999"/>
          </a:xfrm>
          <a:prstGeom prst="rect">
            <a:avLst/>
          </a:prstGeom>
          <a:ln>
            <a:solidFill>
              <a:schemeClr val="bg1">
                <a:lumMod val="65000"/>
              </a:schemeClr>
            </a:solidFill>
          </a:ln>
        </p:spPr>
      </p:pic>
      <p:sp>
        <p:nvSpPr>
          <p:cNvPr id="9" name="TextBox 8">
            <a:extLst>
              <a:ext uri="{FF2B5EF4-FFF2-40B4-BE49-F238E27FC236}">
                <a16:creationId xmlns:a16="http://schemas.microsoft.com/office/drawing/2014/main" id="{C593D77D-DC8F-36B1-AF6F-88842E84717C}"/>
              </a:ext>
            </a:extLst>
          </p:cNvPr>
          <p:cNvSpPr txBox="1"/>
          <p:nvPr/>
        </p:nvSpPr>
        <p:spPr>
          <a:xfrm>
            <a:off x="823407" y="2273920"/>
            <a:ext cx="2909423" cy="156966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342900" indent="-342900">
              <a:buFont typeface="Arial" panose="020B0604020202020204" pitchFamily="34" charset="0"/>
              <a:buChar char="•"/>
            </a:pPr>
            <a:r>
              <a:rPr lang="en-US" sz="1600" dirty="0">
                <a:solidFill>
                  <a:schemeClr val="tx1"/>
                </a:solidFill>
                <a:latin typeface="Aptos Light" panose="020B0004020202020204" pitchFamily="34" charset="0"/>
              </a:rPr>
              <a:t>Secure</a:t>
            </a:r>
          </a:p>
          <a:p>
            <a:pPr marL="342900" indent="-342900">
              <a:buFont typeface="Arial" panose="020B0604020202020204" pitchFamily="34" charset="0"/>
              <a:buChar char="•"/>
            </a:pPr>
            <a:endParaRPr lang="en-US" sz="1600" dirty="0">
              <a:solidFill>
                <a:schemeClr val="tx1"/>
              </a:solidFill>
              <a:latin typeface="Aptos Light" panose="020B0004020202020204" pitchFamily="34" charset="0"/>
            </a:endParaRPr>
          </a:p>
          <a:p>
            <a:pPr marL="342900" indent="-342900">
              <a:buFont typeface="Arial" panose="020B0604020202020204" pitchFamily="34" charset="0"/>
              <a:buChar char="•"/>
            </a:pPr>
            <a:r>
              <a:rPr lang="en-US" sz="1600" dirty="0">
                <a:solidFill>
                  <a:schemeClr val="tx1"/>
                </a:solidFill>
                <a:latin typeface="Aptos Light" panose="020B0004020202020204" pitchFamily="34" charset="0"/>
              </a:rPr>
              <a:t>Fast (Instant approval </a:t>
            </a:r>
            <a:br>
              <a:rPr lang="en-US" sz="1600" dirty="0">
                <a:solidFill>
                  <a:schemeClr val="tx1"/>
                </a:solidFill>
                <a:latin typeface="Aptos Light" panose="020B0004020202020204" pitchFamily="34" charset="0"/>
              </a:rPr>
            </a:br>
            <a:r>
              <a:rPr lang="en-US" sz="1600" dirty="0">
                <a:solidFill>
                  <a:schemeClr val="tx1"/>
                </a:solidFill>
                <a:latin typeface="Aptos Light" panose="020B0004020202020204" pitchFamily="34" charset="0"/>
              </a:rPr>
              <a:t>for most transactions) </a:t>
            </a:r>
          </a:p>
          <a:p>
            <a:pPr marL="342900" indent="-342900">
              <a:buFont typeface="Arial" panose="020B0604020202020204" pitchFamily="34" charset="0"/>
              <a:buChar char="•"/>
            </a:pPr>
            <a:endParaRPr lang="en-US" sz="1600" dirty="0">
              <a:solidFill>
                <a:schemeClr val="tx1"/>
              </a:solidFill>
              <a:latin typeface="Aptos Light" panose="020B0004020202020204" pitchFamily="34" charset="0"/>
            </a:endParaRPr>
          </a:p>
          <a:p>
            <a:pPr marL="342900" indent="-342900">
              <a:buFont typeface="Arial" panose="020B0604020202020204" pitchFamily="34" charset="0"/>
              <a:buChar char="•"/>
            </a:pPr>
            <a:r>
              <a:rPr lang="en-US" sz="1600" dirty="0">
                <a:solidFill>
                  <a:schemeClr val="tx1"/>
                </a:solidFill>
                <a:latin typeface="Aptos Light" panose="020B0004020202020204" pitchFamily="34" charset="0"/>
              </a:rPr>
              <a:t>Available 24/7</a:t>
            </a:r>
          </a:p>
        </p:txBody>
      </p:sp>
    </p:spTree>
    <p:extLst>
      <p:ext uri="{BB962C8B-B14F-4D97-AF65-F5344CB8AC3E}">
        <p14:creationId xmlns:p14="http://schemas.microsoft.com/office/powerpoint/2010/main" val="1801845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7">
            <a:extLst>
              <a:ext uri="{FF2B5EF4-FFF2-40B4-BE49-F238E27FC236}">
                <a16:creationId xmlns:a16="http://schemas.microsoft.com/office/drawing/2014/main" id="{EE3DE275-783A-3D1D-7378-D9586F06B96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505821" y="4876796"/>
            <a:ext cx="3686175" cy="1981203"/>
          </a:xfrm>
          <a:prstGeom prst="rect">
            <a:avLst/>
          </a:prstGeom>
          <a:noFill/>
          <a:ln cap="flat">
            <a:noFill/>
          </a:ln>
        </p:spPr>
      </p:pic>
      <p:cxnSp>
        <p:nvCxnSpPr>
          <p:cNvPr id="3" name="Straight Connector 14">
            <a:extLst>
              <a:ext uri="{FF2B5EF4-FFF2-40B4-BE49-F238E27FC236}">
                <a16:creationId xmlns:a16="http://schemas.microsoft.com/office/drawing/2014/main" id="{DDDC0079-BD45-0A48-89F9-F50EE9390003}"/>
              </a:ext>
            </a:extLst>
          </p:cNvPr>
          <p:cNvCxnSpPr>
            <a:cxnSpLocks/>
          </p:cNvCxnSpPr>
          <p:nvPr/>
        </p:nvCxnSpPr>
        <p:spPr>
          <a:xfrm>
            <a:off x="5824535" y="1892295"/>
            <a:ext cx="0" cy="3058870"/>
          </a:xfrm>
          <a:prstGeom prst="straightConnector1">
            <a:avLst/>
          </a:prstGeom>
          <a:noFill/>
          <a:ln w="6345" cap="flat">
            <a:solidFill>
              <a:srgbClr val="8C8C8C"/>
            </a:solidFill>
            <a:prstDash val="solid"/>
            <a:miter/>
          </a:ln>
        </p:spPr>
      </p:cxnSp>
      <p:sp>
        <p:nvSpPr>
          <p:cNvPr id="4" name="Text Placeholder 4">
            <a:extLst>
              <a:ext uri="{FF2B5EF4-FFF2-40B4-BE49-F238E27FC236}">
                <a16:creationId xmlns:a16="http://schemas.microsoft.com/office/drawing/2014/main" id="{5AF3F975-C0EB-273B-A4CC-EDFE71E780B1}"/>
              </a:ext>
            </a:extLst>
          </p:cNvPr>
          <p:cNvSpPr txBox="1"/>
          <p:nvPr/>
        </p:nvSpPr>
        <p:spPr>
          <a:xfrm>
            <a:off x="454374" y="1857750"/>
            <a:ext cx="5334427" cy="3882476"/>
          </a:xfrm>
          <a:prstGeom prst="rect">
            <a:avLst/>
          </a:prstGeom>
          <a:noFill/>
          <a:ln cap="flat">
            <a:noFill/>
          </a:ln>
        </p:spPr>
        <p:txBody>
          <a:bodyPr vert="horz" wrap="square" lIns="91440" tIns="45720" rIns="91440" bIns="45720" anchor="t" anchorCtr="0" compatLnSpc="1">
            <a:noAutofit/>
          </a:bodyPr>
          <a:lstStyle/>
          <a:p>
            <a:pPr>
              <a:lnSpc>
                <a:spcPct val="150000"/>
              </a:lnSpc>
            </a:pPr>
            <a:r>
              <a:rPr lang="en-US" sz="2000" dirty="0">
                <a:solidFill>
                  <a:srgbClr val="00AAEB"/>
                </a:solidFill>
                <a:latin typeface="Aptos" panose="020B0004020202020204" pitchFamily="34" charset="0"/>
              </a:rPr>
              <a:t>OMNI/TSACG receives data from 125+ vendors</a:t>
            </a:r>
          </a:p>
          <a:p>
            <a:pPr lvl="1"/>
            <a:endParaRPr lang="en-US" sz="1400" i="1" dirty="0">
              <a:latin typeface="Aptos Light" panose="020B0004020202020204" pitchFamily="34" charset="0"/>
            </a:endParaRPr>
          </a:p>
          <a:p>
            <a:pPr marL="742950" lvl="1" indent="-285750">
              <a:spcAft>
                <a:spcPts val="600"/>
              </a:spcAft>
              <a:buFont typeface="Arial" panose="020B0604020202020204" pitchFamily="34" charset="0"/>
              <a:buChar char="•"/>
            </a:pPr>
            <a:r>
              <a:rPr lang="en-US" sz="1600" dirty="0">
                <a:latin typeface="Aptos Light" panose="020B0004020202020204" pitchFamily="34" charset="0"/>
              </a:rPr>
              <a:t>Assets, Contributors, and Participants by Vendor</a:t>
            </a:r>
          </a:p>
          <a:p>
            <a:pPr marL="742950" lvl="1" indent="-285750">
              <a:spcAft>
                <a:spcPts val="600"/>
              </a:spcAft>
              <a:buFont typeface="Arial" panose="020B0604020202020204" pitchFamily="34" charset="0"/>
              <a:buChar char="•"/>
            </a:pPr>
            <a:r>
              <a:rPr lang="en-US" sz="1600" dirty="0">
                <a:latin typeface="Aptos Light" panose="020B0004020202020204" pitchFamily="34" charset="0"/>
              </a:rPr>
              <a:t>YTD Contributions by Vendor</a:t>
            </a:r>
          </a:p>
          <a:p>
            <a:pPr marL="742950" lvl="1" indent="-285750">
              <a:spcAft>
                <a:spcPts val="600"/>
              </a:spcAft>
              <a:buFont typeface="Arial" panose="020B0604020202020204" pitchFamily="34" charset="0"/>
              <a:buChar char="•"/>
            </a:pPr>
            <a:r>
              <a:rPr lang="en-US" sz="1600" dirty="0">
                <a:latin typeface="Aptos Light" panose="020B0004020202020204" pitchFamily="34" charset="0"/>
              </a:rPr>
              <a:t>New Enrollments by Vendor</a:t>
            </a:r>
          </a:p>
          <a:p>
            <a:pPr marL="742950" lvl="1" indent="-285750">
              <a:spcAft>
                <a:spcPts val="600"/>
              </a:spcAft>
              <a:buFont typeface="Arial" panose="020B0604020202020204" pitchFamily="34" charset="0"/>
              <a:buChar char="•"/>
            </a:pPr>
            <a:r>
              <a:rPr lang="en-US" sz="1600" dirty="0">
                <a:latin typeface="Aptos Light" panose="020B0004020202020204" pitchFamily="34" charset="0"/>
              </a:rPr>
              <a:t>Transactions by Type</a:t>
            </a:r>
          </a:p>
          <a:p>
            <a:pPr marL="742950" lvl="1" indent="-285750">
              <a:spcAft>
                <a:spcPts val="600"/>
              </a:spcAft>
              <a:buFont typeface="Arial" panose="020B0604020202020204" pitchFamily="34" charset="0"/>
              <a:buChar char="•"/>
            </a:pPr>
            <a:r>
              <a:rPr lang="en-US" sz="1600" dirty="0">
                <a:latin typeface="Aptos Light" panose="020B0004020202020204" pitchFamily="34" charset="0"/>
              </a:rPr>
              <a:t>Participation by Age and Work Site</a:t>
            </a:r>
          </a:p>
          <a:p>
            <a:pPr marL="285750" lvl="1" indent="-285750">
              <a:lnSpc>
                <a:spcPct val="150000"/>
              </a:lnSpc>
              <a:spcBef>
                <a:spcPts val="600"/>
              </a:spcBef>
              <a:buFont typeface="Arial" panose="020B0604020202020204" pitchFamily="34" charset="0"/>
              <a:buChar char="•"/>
            </a:pPr>
            <a:endParaRPr lang="en-US" sz="1400" i="1" dirty="0">
              <a:latin typeface="Aptos Light" panose="020B0004020202020204" pitchFamily="34" charset="0"/>
            </a:endParaRPr>
          </a:p>
          <a:p>
            <a:pPr marL="0" marR="0" lvl="0" indent="0" defTabSz="914400" rtl="0" fontAlgn="auto" hangingPunct="1">
              <a:lnSpc>
                <a:spcPct val="100000"/>
              </a:lnSpc>
              <a:spcBef>
                <a:spcPts val="1000"/>
              </a:spcBef>
              <a:spcAft>
                <a:spcPts val="0"/>
              </a:spcAft>
              <a:tabLst/>
              <a:defRPr sz="1800" b="0" i="0" u="none" strike="noStrike" kern="0" cap="none" spc="0" baseline="0">
                <a:solidFill>
                  <a:srgbClr val="000000"/>
                </a:solidFill>
                <a:uFillTx/>
              </a:defRPr>
            </a:pPr>
            <a:endParaRPr lang="en-US" sz="1400" u="none" strike="noStrike" kern="1200" cap="none" spc="0" baseline="0" dirty="0">
              <a:solidFill>
                <a:srgbClr val="3F3F3F"/>
              </a:solidFill>
              <a:uFillTx/>
              <a:latin typeface="Aptos" panose="020B0004020202020204" pitchFamily="34" charset="0"/>
              <a:cs typeface="Segoe UI" pitchFamily="34"/>
            </a:endParaRPr>
          </a:p>
        </p:txBody>
      </p:sp>
      <p:sp>
        <p:nvSpPr>
          <p:cNvPr id="5" name="Title 1">
            <a:extLst>
              <a:ext uri="{FF2B5EF4-FFF2-40B4-BE49-F238E27FC236}">
                <a16:creationId xmlns:a16="http://schemas.microsoft.com/office/drawing/2014/main" id="{FF0D426D-43D4-80B6-1917-3BF23E549948}"/>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dirty="0"/>
              <a:t>Plan Governance: Plan-Level Reporting</a:t>
            </a:r>
          </a:p>
        </p:txBody>
      </p:sp>
      <p:sp>
        <p:nvSpPr>
          <p:cNvPr id="8" name="TextBox 7">
            <a:extLst>
              <a:ext uri="{FF2B5EF4-FFF2-40B4-BE49-F238E27FC236}">
                <a16:creationId xmlns:a16="http://schemas.microsoft.com/office/drawing/2014/main" id="{63E7C0FC-6F75-9B63-42F1-151B5FC1D400}"/>
              </a:ext>
            </a:extLst>
          </p:cNvPr>
          <p:cNvSpPr txBox="1"/>
          <p:nvPr/>
        </p:nvSpPr>
        <p:spPr>
          <a:xfrm>
            <a:off x="805912" y="77492"/>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4CABCDCE-8940-D6E8-5F7C-0CE3DD11D609}"/>
              </a:ext>
            </a:extLst>
          </p:cNvPr>
          <p:cNvPicPr>
            <a:picLocks noChangeAspect="1"/>
          </p:cNvPicPr>
          <p:nvPr/>
        </p:nvPicPr>
        <p:blipFill>
          <a:blip r:embed="rId3"/>
          <a:stretch>
            <a:fillRect/>
          </a:stretch>
        </p:blipFill>
        <p:spPr>
          <a:xfrm>
            <a:off x="6076542" y="1857750"/>
            <a:ext cx="1616758" cy="1887058"/>
          </a:xfrm>
          <a:prstGeom prst="rect">
            <a:avLst/>
          </a:prstGeom>
          <a:ln/>
        </p:spPr>
        <p:style>
          <a:lnRef idx="2">
            <a:schemeClr val="accent3"/>
          </a:lnRef>
          <a:fillRef idx="1">
            <a:schemeClr val="lt1"/>
          </a:fillRef>
          <a:effectRef idx="0">
            <a:schemeClr val="accent3"/>
          </a:effectRef>
          <a:fontRef idx="minor">
            <a:schemeClr val="dk1"/>
          </a:fontRef>
        </p:style>
      </p:pic>
      <p:pic>
        <p:nvPicPr>
          <p:cNvPr id="10" name="Picture 9">
            <a:extLst>
              <a:ext uri="{FF2B5EF4-FFF2-40B4-BE49-F238E27FC236}">
                <a16:creationId xmlns:a16="http://schemas.microsoft.com/office/drawing/2014/main" id="{F0C38AFF-F3DF-8AEA-A650-F0871EE6EFCC}"/>
              </a:ext>
            </a:extLst>
          </p:cNvPr>
          <p:cNvPicPr>
            <a:picLocks noChangeAspect="1"/>
          </p:cNvPicPr>
          <p:nvPr/>
        </p:nvPicPr>
        <p:blipFill>
          <a:blip r:embed="rId4"/>
          <a:stretch>
            <a:fillRect/>
          </a:stretch>
        </p:blipFill>
        <p:spPr>
          <a:xfrm>
            <a:off x="7909206" y="2453649"/>
            <a:ext cx="1591374" cy="1886103"/>
          </a:xfrm>
          <a:prstGeom prst="rect">
            <a:avLst/>
          </a:prstGeom>
          <a:ln/>
        </p:spPr>
        <p:style>
          <a:lnRef idx="2">
            <a:schemeClr val="accent3"/>
          </a:lnRef>
          <a:fillRef idx="1">
            <a:schemeClr val="lt1"/>
          </a:fillRef>
          <a:effectRef idx="0">
            <a:schemeClr val="accent3"/>
          </a:effectRef>
          <a:fontRef idx="minor">
            <a:schemeClr val="dk1"/>
          </a:fontRef>
        </p:style>
      </p:pic>
      <p:pic>
        <p:nvPicPr>
          <p:cNvPr id="11" name="Picture 10">
            <a:extLst>
              <a:ext uri="{FF2B5EF4-FFF2-40B4-BE49-F238E27FC236}">
                <a16:creationId xmlns:a16="http://schemas.microsoft.com/office/drawing/2014/main" id="{A2A782DC-E9E0-910F-5376-06972690DC58}"/>
              </a:ext>
            </a:extLst>
          </p:cNvPr>
          <p:cNvPicPr>
            <a:picLocks noChangeAspect="1"/>
          </p:cNvPicPr>
          <p:nvPr/>
        </p:nvPicPr>
        <p:blipFill>
          <a:blip r:embed="rId5"/>
          <a:stretch>
            <a:fillRect/>
          </a:stretch>
        </p:blipFill>
        <p:spPr>
          <a:xfrm>
            <a:off x="9716486" y="3069138"/>
            <a:ext cx="1588302" cy="1882027"/>
          </a:xfrm>
          <a:prstGeom prst="rect">
            <a:avLst/>
          </a:prstGeom>
          <a:ln/>
        </p:spPr>
        <p:style>
          <a:lnRef idx="2">
            <a:schemeClr val="accent3"/>
          </a:lnRef>
          <a:fillRef idx="1">
            <a:schemeClr val="lt1"/>
          </a:fillRef>
          <a:effectRef idx="0">
            <a:schemeClr val="accent3"/>
          </a:effectRef>
          <a:fontRef idx="minor">
            <a:schemeClr val="dk1"/>
          </a:fontRef>
        </p:style>
      </p:pic>
      <p:sp>
        <p:nvSpPr>
          <p:cNvPr id="13" name="Slide Number Placeholder 3">
            <a:extLst>
              <a:ext uri="{FF2B5EF4-FFF2-40B4-BE49-F238E27FC236}">
                <a16:creationId xmlns:a16="http://schemas.microsoft.com/office/drawing/2014/main" id="{64FBC9C3-FCA6-0B03-0488-D11DA2F0B180}"/>
              </a:ext>
            </a:extLst>
          </p:cNvPr>
          <p:cNvSpPr txBox="1">
            <a:spLocks noGrp="1"/>
          </p:cNvSpPr>
          <p:nvPr>
            <p:ph type="sldNum" sz="quarter" idx="8"/>
          </p:nvPr>
        </p:nvSpPr>
        <p:spPr>
          <a:xfrm>
            <a:off x="11518897" y="6581979"/>
            <a:ext cx="373066" cy="206105"/>
          </a:xfrm>
        </p:spPr>
        <p:txBody>
          <a:bodyPr/>
          <a:lstStyle/>
          <a:p>
            <a:pPr lvl="0"/>
            <a:fld id="{172E2BFF-CF4A-994C-9C89-D565711DBD64}" type="slidenum">
              <a:t>26</a:t>
            </a:fld>
            <a:endParaRPr lang="en-US" dirty="0"/>
          </a:p>
        </p:txBody>
      </p:sp>
    </p:spTree>
    <p:extLst>
      <p:ext uri="{BB962C8B-B14F-4D97-AF65-F5344CB8AC3E}">
        <p14:creationId xmlns:p14="http://schemas.microsoft.com/office/powerpoint/2010/main" val="1426867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7">
            <a:extLst>
              <a:ext uri="{FF2B5EF4-FFF2-40B4-BE49-F238E27FC236}">
                <a16:creationId xmlns:a16="http://schemas.microsoft.com/office/drawing/2014/main" id="{F07A9B48-D9C9-2BD7-CC0C-FBB0A424CA3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505821" y="4876796"/>
            <a:ext cx="3686175" cy="1981203"/>
          </a:xfrm>
          <a:prstGeom prst="rect">
            <a:avLst/>
          </a:prstGeom>
          <a:noFill/>
          <a:ln cap="flat">
            <a:noFill/>
          </a:ln>
        </p:spPr>
      </p:pic>
      <p:sp>
        <p:nvSpPr>
          <p:cNvPr id="5" name="Title 1">
            <a:extLst>
              <a:ext uri="{FF2B5EF4-FFF2-40B4-BE49-F238E27FC236}">
                <a16:creationId xmlns:a16="http://schemas.microsoft.com/office/drawing/2014/main" id="{61683A76-012A-5BB1-406A-939505AAC0F0}"/>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dirty="0"/>
              <a:t>Support Team Map</a:t>
            </a:r>
          </a:p>
        </p:txBody>
      </p:sp>
      <p:sp>
        <p:nvSpPr>
          <p:cNvPr id="6" name="TextBox 5">
            <a:extLst>
              <a:ext uri="{FF2B5EF4-FFF2-40B4-BE49-F238E27FC236}">
                <a16:creationId xmlns:a16="http://schemas.microsoft.com/office/drawing/2014/main" id="{624AA41A-913C-88D9-C5A8-9C78BC0164C7}"/>
              </a:ext>
            </a:extLst>
          </p:cNvPr>
          <p:cNvSpPr txBox="1"/>
          <p:nvPr/>
        </p:nvSpPr>
        <p:spPr>
          <a:xfrm>
            <a:off x="805912" y="77492"/>
            <a:ext cx="184731" cy="369332"/>
          </a:xfrm>
          <a:prstGeom prst="rect">
            <a:avLst/>
          </a:prstGeom>
          <a:noFill/>
        </p:spPr>
        <p:txBody>
          <a:bodyPr wrap="none" rtlCol="0">
            <a:spAutoFit/>
          </a:bodyPr>
          <a:lstStyle/>
          <a:p>
            <a:endParaRPr lang="en-US" dirty="0"/>
          </a:p>
        </p:txBody>
      </p:sp>
      <p:sp>
        <p:nvSpPr>
          <p:cNvPr id="12" name="Slide Number Placeholder 3">
            <a:extLst>
              <a:ext uri="{FF2B5EF4-FFF2-40B4-BE49-F238E27FC236}">
                <a16:creationId xmlns:a16="http://schemas.microsoft.com/office/drawing/2014/main" id="{6238D1EB-B3DE-8420-18CB-5C3C0C063F25}"/>
              </a:ext>
            </a:extLst>
          </p:cNvPr>
          <p:cNvSpPr txBox="1">
            <a:spLocks noGrp="1"/>
          </p:cNvSpPr>
          <p:nvPr>
            <p:ph type="sldNum" sz="quarter" idx="8"/>
          </p:nvPr>
        </p:nvSpPr>
        <p:spPr>
          <a:xfrm>
            <a:off x="11518897" y="6581979"/>
            <a:ext cx="373066" cy="206105"/>
          </a:xfrm>
        </p:spPr>
        <p:txBody>
          <a:bodyPr/>
          <a:lstStyle/>
          <a:p>
            <a:pPr lvl="0"/>
            <a:fld id="{172E2BFF-CF4A-994C-9C89-D565711DBD64}" type="slidenum">
              <a:t>27</a:t>
            </a:fld>
            <a:endParaRPr lang="en-US" dirty="0"/>
          </a:p>
        </p:txBody>
      </p:sp>
      <p:sp>
        <p:nvSpPr>
          <p:cNvPr id="7" name="TextBox 6">
            <a:extLst>
              <a:ext uri="{FF2B5EF4-FFF2-40B4-BE49-F238E27FC236}">
                <a16:creationId xmlns:a16="http://schemas.microsoft.com/office/drawing/2014/main" id="{326F698A-BDAF-227A-461A-AC62049CB472}"/>
              </a:ext>
            </a:extLst>
          </p:cNvPr>
          <p:cNvSpPr txBox="1"/>
          <p:nvPr/>
        </p:nvSpPr>
        <p:spPr>
          <a:xfrm>
            <a:off x="700474" y="1294343"/>
            <a:ext cx="1991924" cy="4462760"/>
          </a:xfrm>
          <a:prstGeom prst="rect">
            <a:avLst/>
          </a:prstGeom>
          <a:noFill/>
        </p:spPr>
        <p:txBody>
          <a:bodyPr wrap="square" rtlCol="0">
            <a:spAutoFit/>
          </a:bodyPr>
          <a:lstStyle/>
          <a:p>
            <a:pPr algn="l">
              <a:spcAft>
                <a:spcPts val="1200"/>
              </a:spcAft>
            </a:pPr>
            <a:r>
              <a:rPr lang="en-US" sz="1600" dirty="0">
                <a:solidFill>
                  <a:schemeClr val="accent1"/>
                </a:solidFill>
                <a:latin typeface="Aptos SemiBold" panose="020B0004020202020204" pitchFamily="34" charset="0"/>
                <a:cs typeface="Segoe UI" panose="020B0502040204020203" pitchFamily="34" charset="0"/>
              </a:rPr>
              <a:t>Consultants</a:t>
            </a:r>
            <a:endParaRPr lang="en-US" dirty="0">
              <a:solidFill>
                <a:schemeClr val="accent1"/>
              </a:solidFill>
              <a:latin typeface="Aptos SemiBold" panose="020B0004020202020204" pitchFamily="34" charset="0"/>
              <a:cs typeface="Segoe UI" panose="020B0502040204020203" pitchFamily="34" charset="0"/>
            </a:endParaRPr>
          </a:p>
          <a:p>
            <a:pPr marL="0" lvl="1">
              <a:spcAft>
                <a:spcPts val="600"/>
              </a:spcAft>
            </a:pPr>
            <a:r>
              <a:rPr lang="en-US" sz="1200" dirty="0">
                <a:solidFill>
                  <a:schemeClr val="accent1"/>
                </a:solidFill>
                <a:latin typeface="Aptos" panose="020B0004020202020204" pitchFamily="34" charset="0"/>
                <a:cs typeface="Segoe UI" panose="020B0502040204020203" pitchFamily="34" charset="0"/>
              </a:rPr>
              <a:t>Robert Ard + Justin Rollins</a:t>
            </a:r>
          </a:p>
          <a:p>
            <a:pPr marL="0" lvl="1">
              <a:spcAft>
                <a:spcPts val="600"/>
              </a:spcAft>
            </a:pPr>
            <a:r>
              <a:rPr lang="en-US" sz="1200" dirty="0">
                <a:solidFill>
                  <a:schemeClr val="accent1"/>
                </a:solidFill>
                <a:latin typeface="Aptos" panose="020B0004020202020204" pitchFamily="34" charset="0"/>
                <a:cs typeface="Segoe UI" panose="020B0502040204020203" pitchFamily="34" charset="0"/>
              </a:rPr>
              <a:t>Robert Ard</a:t>
            </a:r>
            <a:br>
              <a:rPr lang="en-US" sz="1200" dirty="0">
                <a:solidFill>
                  <a:schemeClr val="tx2"/>
                </a:solidFill>
                <a:latin typeface="Aptos" panose="020B0004020202020204" pitchFamily="34" charset="0"/>
                <a:cs typeface="Segoe UI" panose="020B0502040204020203" pitchFamily="34" charset="0"/>
              </a:rPr>
            </a:br>
            <a:r>
              <a:rPr lang="en-US" sz="1200" dirty="0">
                <a:solidFill>
                  <a:schemeClr val="tx2"/>
                </a:solidFill>
                <a:latin typeface="Aptos" panose="020B0004020202020204" pitchFamily="34" charset="0"/>
                <a:cs typeface="Segoe UI" panose="020B0502040204020203" pitchFamily="34" charset="0"/>
                <a:hlinkClick r:id="rId3">
                  <a:extLst>
                    <a:ext uri="{A12FA001-AC4F-418D-AE19-62706E023703}">
                      <ahyp:hlinkClr xmlns:ahyp="http://schemas.microsoft.com/office/drawing/2018/hyperlinkcolor" val="tx"/>
                    </a:ext>
                  </a:extLst>
                </a:hlinkClick>
              </a:rPr>
              <a:t>rard@tsacg.com</a:t>
            </a:r>
            <a:br>
              <a:rPr lang="en-US" sz="1200" dirty="0">
                <a:solidFill>
                  <a:schemeClr val="tx2"/>
                </a:solidFill>
                <a:latin typeface="Aptos" panose="020B0004020202020204" pitchFamily="34" charset="0"/>
                <a:cs typeface="Segoe UI" panose="020B0502040204020203" pitchFamily="34" charset="0"/>
              </a:rPr>
            </a:br>
            <a:r>
              <a:rPr lang="en-US" sz="1200" dirty="0">
                <a:solidFill>
                  <a:schemeClr val="tx2"/>
                </a:solidFill>
                <a:latin typeface="Aptos" panose="020B0004020202020204" pitchFamily="34" charset="0"/>
                <a:cs typeface="Segoe UI" panose="020B0502040204020203" pitchFamily="34" charset="0"/>
              </a:rPr>
              <a:t>888-777-5827, x1124</a:t>
            </a:r>
          </a:p>
          <a:p>
            <a:pPr marL="0" lvl="1">
              <a:spcAft>
                <a:spcPts val="600"/>
              </a:spcAft>
            </a:pPr>
            <a:r>
              <a:rPr lang="en-US" sz="1200" dirty="0">
                <a:solidFill>
                  <a:schemeClr val="accent1"/>
                </a:solidFill>
                <a:latin typeface="Aptos" panose="020B0004020202020204" pitchFamily="34" charset="0"/>
                <a:cs typeface="Segoe UI" panose="020B0502040204020203" pitchFamily="34" charset="0"/>
              </a:rPr>
              <a:t>Paul Bottoms</a:t>
            </a:r>
            <a:br>
              <a:rPr lang="en-US" sz="1200" dirty="0">
                <a:solidFill>
                  <a:schemeClr val="tx2"/>
                </a:solidFill>
                <a:latin typeface="Aptos" panose="020B0004020202020204" pitchFamily="34" charset="0"/>
                <a:cs typeface="Segoe UI" panose="020B0502040204020203" pitchFamily="34" charset="0"/>
              </a:rPr>
            </a:br>
            <a:r>
              <a:rPr lang="en-US" sz="1200" dirty="0">
                <a:solidFill>
                  <a:schemeClr val="tx2"/>
                </a:solidFill>
                <a:latin typeface="Aptos" panose="020B0004020202020204" pitchFamily="34" charset="0"/>
                <a:cs typeface="Segoe UI" panose="020B0502040204020203" pitchFamily="34" charset="0"/>
                <a:hlinkClick r:id="rId4">
                  <a:extLst>
                    <a:ext uri="{A12FA001-AC4F-418D-AE19-62706E023703}">
                      <ahyp:hlinkClr xmlns:ahyp="http://schemas.microsoft.com/office/drawing/2018/hyperlinkcolor" val="tx"/>
                    </a:ext>
                  </a:extLst>
                </a:hlinkClick>
              </a:rPr>
              <a:t>pbottoms@tsacg.com</a:t>
            </a:r>
            <a:br>
              <a:rPr lang="en-US" sz="1200" dirty="0">
                <a:solidFill>
                  <a:schemeClr val="tx2"/>
                </a:solidFill>
                <a:latin typeface="Aptos" panose="020B0004020202020204" pitchFamily="34" charset="0"/>
                <a:cs typeface="Segoe UI" panose="020B0502040204020203" pitchFamily="34" charset="0"/>
              </a:rPr>
            </a:br>
            <a:r>
              <a:rPr lang="en-US" sz="1200" dirty="0">
                <a:solidFill>
                  <a:schemeClr val="tx2"/>
                </a:solidFill>
                <a:latin typeface="Aptos" panose="020B0004020202020204" pitchFamily="34" charset="0"/>
                <a:cs typeface="Segoe UI" panose="020B0502040204020203" pitchFamily="34" charset="0"/>
              </a:rPr>
              <a:t>888-777-5827, x1106</a:t>
            </a:r>
          </a:p>
          <a:p>
            <a:pPr marL="0" lvl="1">
              <a:spcAft>
                <a:spcPts val="600"/>
              </a:spcAft>
            </a:pPr>
            <a:r>
              <a:rPr lang="en-US" sz="1200" dirty="0">
                <a:solidFill>
                  <a:schemeClr val="accent1"/>
                </a:solidFill>
                <a:latin typeface="Aptos" panose="020B0004020202020204" pitchFamily="34" charset="0"/>
                <a:cs typeface="Segoe UI" panose="020B0502040204020203" pitchFamily="34" charset="0"/>
              </a:rPr>
              <a:t>Jamila McDuffie</a:t>
            </a:r>
            <a:br>
              <a:rPr lang="en-US" sz="1200" dirty="0">
                <a:solidFill>
                  <a:schemeClr val="tx2"/>
                </a:solidFill>
                <a:latin typeface="Aptos" panose="020B0004020202020204" pitchFamily="34" charset="0"/>
                <a:cs typeface="Segoe UI" panose="020B0502040204020203" pitchFamily="34" charset="0"/>
              </a:rPr>
            </a:br>
            <a:r>
              <a:rPr lang="en-US" sz="1200" dirty="0">
                <a:solidFill>
                  <a:schemeClr val="tx2"/>
                </a:solidFill>
                <a:latin typeface="Aptos" panose="020B0004020202020204" pitchFamily="34" charset="0"/>
                <a:cs typeface="Segoe UI" panose="020B0502040204020203" pitchFamily="34" charset="0"/>
                <a:hlinkClick r:id="rId5">
                  <a:extLst>
                    <a:ext uri="{A12FA001-AC4F-418D-AE19-62706E023703}">
                      <ahyp:hlinkClr xmlns:ahyp="http://schemas.microsoft.com/office/drawing/2018/hyperlinkcolor" val="tx"/>
                    </a:ext>
                  </a:extLst>
                </a:hlinkClick>
              </a:rPr>
              <a:t>jmcduffie@omni403b.com</a:t>
            </a:r>
            <a:br>
              <a:rPr lang="en-US" sz="1200" dirty="0">
                <a:solidFill>
                  <a:schemeClr val="tx2"/>
                </a:solidFill>
                <a:latin typeface="Aptos" panose="020B0004020202020204" pitchFamily="34" charset="0"/>
                <a:cs typeface="Segoe UI" panose="020B0502040204020203" pitchFamily="34" charset="0"/>
              </a:rPr>
            </a:br>
            <a:r>
              <a:rPr lang="en-US" sz="1200" dirty="0">
                <a:solidFill>
                  <a:schemeClr val="tx2"/>
                </a:solidFill>
                <a:latin typeface="Aptos" panose="020B0004020202020204" pitchFamily="34" charset="0"/>
                <a:cs typeface="Segoe UI" panose="020B0502040204020203" pitchFamily="34" charset="0"/>
              </a:rPr>
              <a:t>877-544-6664, x106</a:t>
            </a:r>
          </a:p>
          <a:p>
            <a:pPr marL="0" lvl="1">
              <a:spcAft>
                <a:spcPts val="600"/>
              </a:spcAft>
            </a:pPr>
            <a:r>
              <a:rPr lang="en-US" sz="1200" dirty="0">
                <a:solidFill>
                  <a:schemeClr val="accent1"/>
                </a:solidFill>
                <a:latin typeface="Aptos" panose="020B0004020202020204" pitchFamily="34" charset="0"/>
                <a:cs typeface="Segoe UI" panose="020B0502040204020203" pitchFamily="34" charset="0"/>
              </a:rPr>
              <a:t>Eric Miller</a:t>
            </a:r>
            <a:br>
              <a:rPr lang="en-US" sz="1200" dirty="0">
                <a:solidFill>
                  <a:schemeClr val="tx2"/>
                </a:solidFill>
                <a:latin typeface="Aptos" panose="020B0004020202020204" pitchFamily="34" charset="0"/>
                <a:cs typeface="Segoe UI" panose="020B0502040204020203" pitchFamily="34" charset="0"/>
              </a:rPr>
            </a:br>
            <a:r>
              <a:rPr lang="en-US" sz="1200" dirty="0">
                <a:solidFill>
                  <a:schemeClr val="tx2"/>
                </a:solidFill>
                <a:latin typeface="Aptos" panose="020B0004020202020204" pitchFamily="34" charset="0"/>
                <a:cs typeface="Segoe UI" panose="020B0502040204020203" pitchFamily="34" charset="0"/>
                <a:hlinkClick r:id="rId6">
                  <a:extLst>
                    <a:ext uri="{A12FA001-AC4F-418D-AE19-62706E023703}">
                      <ahyp:hlinkClr xmlns:ahyp="http://schemas.microsoft.com/office/drawing/2018/hyperlinkcolor" val="tx"/>
                    </a:ext>
                  </a:extLst>
                </a:hlinkClick>
              </a:rPr>
              <a:t>emiller@tsacg.com</a:t>
            </a:r>
            <a:br>
              <a:rPr lang="en-US" sz="1200" dirty="0">
                <a:solidFill>
                  <a:schemeClr val="tx2"/>
                </a:solidFill>
                <a:latin typeface="Aptos" panose="020B0004020202020204" pitchFamily="34" charset="0"/>
                <a:cs typeface="Segoe UI" panose="020B0502040204020203" pitchFamily="34" charset="0"/>
              </a:rPr>
            </a:br>
            <a:r>
              <a:rPr lang="en-US" sz="1200" dirty="0">
                <a:solidFill>
                  <a:schemeClr val="tx2"/>
                </a:solidFill>
                <a:latin typeface="Aptos" panose="020B0004020202020204" pitchFamily="34" charset="0"/>
                <a:cs typeface="Segoe UI" panose="020B0502040204020203" pitchFamily="34" charset="0"/>
              </a:rPr>
              <a:t>888-777-5827, x1125</a:t>
            </a:r>
          </a:p>
          <a:p>
            <a:pPr marL="0" lvl="1">
              <a:spcAft>
                <a:spcPts val="600"/>
              </a:spcAft>
            </a:pPr>
            <a:r>
              <a:rPr lang="en-US" sz="1200" dirty="0">
                <a:solidFill>
                  <a:schemeClr val="accent1"/>
                </a:solidFill>
                <a:latin typeface="Aptos" panose="020B0004020202020204" pitchFamily="34" charset="0"/>
                <a:cs typeface="Segoe UI" panose="020B0502040204020203" pitchFamily="34" charset="0"/>
              </a:rPr>
              <a:t>Ryan Phillips</a:t>
            </a:r>
            <a:br>
              <a:rPr lang="en-US" sz="1200" dirty="0">
                <a:solidFill>
                  <a:schemeClr val="tx2"/>
                </a:solidFill>
                <a:latin typeface="Aptos" panose="020B0004020202020204" pitchFamily="34" charset="0"/>
                <a:cs typeface="Segoe UI" panose="020B0502040204020203" pitchFamily="34" charset="0"/>
              </a:rPr>
            </a:br>
            <a:r>
              <a:rPr lang="en-US" sz="1200" dirty="0">
                <a:solidFill>
                  <a:schemeClr val="tx2"/>
                </a:solidFill>
                <a:latin typeface="Aptos" panose="020B0004020202020204" pitchFamily="34" charset="0"/>
                <a:cs typeface="Segoe UI" panose="020B0502040204020203" pitchFamily="34" charset="0"/>
                <a:hlinkClick r:id="rId7">
                  <a:extLst>
                    <a:ext uri="{A12FA001-AC4F-418D-AE19-62706E023703}">
                      <ahyp:hlinkClr xmlns:ahyp="http://schemas.microsoft.com/office/drawing/2018/hyperlinkcolor" val="tx"/>
                    </a:ext>
                  </a:extLst>
                </a:hlinkClick>
              </a:rPr>
              <a:t>rphillips@omni403b.com</a:t>
            </a:r>
            <a:br>
              <a:rPr lang="en-US" sz="1200" dirty="0">
                <a:solidFill>
                  <a:schemeClr val="tx2"/>
                </a:solidFill>
                <a:latin typeface="Aptos" panose="020B0004020202020204" pitchFamily="34" charset="0"/>
                <a:cs typeface="Segoe UI" panose="020B0502040204020203" pitchFamily="34" charset="0"/>
              </a:rPr>
            </a:br>
            <a:r>
              <a:rPr lang="en-US" sz="1200" dirty="0">
                <a:solidFill>
                  <a:schemeClr val="tx2"/>
                </a:solidFill>
                <a:latin typeface="Aptos" panose="020B0004020202020204" pitchFamily="34" charset="0"/>
                <a:cs typeface="Segoe UI" panose="020B0502040204020203" pitchFamily="34" charset="0"/>
              </a:rPr>
              <a:t>877-544-6664,x 181</a:t>
            </a:r>
          </a:p>
          <a:p>
            <a:pPr marL="0" lvl="1">
              <a:spcAft>
                <a:spcPts val="600"/>
              </a:spcAft>
            </a:pPr>
            <a:r>
              <a:rPr lang="en-US" sz="1200" dirty="0">
                <a:solidFill>
                  <a:schemeClr val="accent1"/>
                </a:solidFill>
                <a:latin typeface="Aptos" panose="020B0004020202020204" pitchFamily="34" charset="0"/>
                <a:cs typeface="Segoe UI" panose="020B0502040204020203" pitchFamily="34" charset="0"/>
              </a:rPr>
              <a:t>Justin Rollins</a:t>
            </a:r>
            <a:br>
              <a:rPr lang="en-US" sz="1200" dirty="0">
                <a:solidFill>
                  <a:schemeClr val="tx2"/>
                </a:solidFill>
                <a:latin typeface="Aptos" panose="020B0004020202020204" pitchFamily="34" charset="0"/>
                <a:cs typeface="Segoe UI" panose="020B0502040204020203" pitchFamily="34" charset="0"/>
              </a:rPr>
            </a:br>
            <a:r>
              <a:rPr lang="en-US" sz="1200" dirty="0">
                <a:solidFill>
                  <a:schemeClr val="tx2"/>
                </a:solidFill>
                <a:latin typeface="Aptos" panose="020B0004020202020204" pitchFamily="34" charset="0"/>
                <a:cs typeface="Segoe UI" panose="020B0502040204020203" pitchFamily="34" charset="0"/>
                <a:hlinkClick r:id="rId8">
                  <a:extLst>
                    <a:ext uri="{A12FA001-AC4F-418D-AE19-62706E023703}">
                      <ahyp:hlinkClr xmlns:ahyp="http://schemas.microsoft.com/office/drawing/2018/hyperlinkcolor" val="tx"/>
                    </a:ext>
                  </a:extLst>
                </a:hlinkClick>
              </a:rPr>
              <a:t>jdrollins@tsacg.com</a:t>
            </a:r>
            <a:br>
              <a:rPr lang="en-US" sz="1200" dirty="0">
                <a:solidFill>
                  <a:schemeClr val="tx2"/>
                </a:solidFill>
                <a:latin typeface="Aptos" panose="020B0004020202020204" pitchFamily="34" charset="0"/>
                <a:cs typeface="Segoe UI" panose="020B0502040204020203" pitchFamily="34" charset="0"/>
              </a:rPr>
            </a:br>
            <a:r>
              <a:rPr lang="en-US" sz="1200" dirty="0">
                <a:solidFill>
                  <a:schemeClr val="tx2"/>
                </a:solidFill>
                <a:latin typeface="Aptos" panose="020B0004020202020204" pitchFamily="34" charset="0"/>
                <a:cs typeface="Segoe UI" panose="020B0502040204020203" pitchFamily="34" charset="0"/>
              </a:rPr>
              <a:t>888-777-5827, x1126</a:t>
            </a:r>
            <a:endParaRPr lang="en-US" sz="1400" dirty="0">
              <a:solidFill>
                <a:schemeClr val="tx2"/>
              </a:solidFill>
              <a:latin typeface="Aptos" panose="020B0004020202020204" pitchFamily="34" charset="0"/>
              <a:cs typeface="Segoe UI" panose="020B0502040204020203" pitchFamily="34" charset="0"/>
            </a:endParaRPr>
          </a:p>
        </p:txBody>
      </p:sp>
      <p:cxnSp>
        <p:nvCxnSpPr>
          <p:cNvPr id="8" name="Straight Connector 7">
            <a:extLst>
              <a:ext uri="{FF2B5EF4-FFF2-40B4-BE49-F238E27FC236}">
                <a16:creationId xmlns:a16="http://schemas.microsoft.com/office/drawing/2014/main" id="{519FD84B-7097-CC42-30B4-2425E8BBC567}"/>
              </a:ext>
            </a:extLst>
          </p:cNvPr>
          <p:cNvCxnSpPr>
            <a:cxnSpLocks/>
          </p:cNvCxnSpPr>
          <p:nvPr/>
        </p:nvCxnSpPr>
        <p:spPr>
          <a:xfrm>
            <a:off x="2692400" y="1294343"/>
            <a:ext cx="0" cy="445390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A97808C-BBF8-7D0E-DFC2-2DB134D4B73A}"/>
              </a:ext>
            </a:extLst>
          </p:cNvPr>
          <p:cNvSpPr txBox="1"/>
          <p:nvPr/>
        </p:nvSpPr>
        <p:spPr>
          <a:xfrm>
            <a:off x="9509760" y="-967975"/>
            <a:ext cx="2682240" cy="261610"/>
          </a:xfrm>
          <a:prstGeom prst="rect">
            <a:avLst/>
          </a:prstGeom>
          <a:solidFill>
            <a:srgbClr val="FFC000"/>
          </a:solidFill>
        </p:spPr>
        <p:txBody>
          <a:bodyPr wrap="square" rtlCol="0">
            <a:spAutoFit/>
          </a:bodyPr>
          <a:lstStyle/>
          <a:p>
            <a:pPr algn="l"/>
            <a:r>
              <a:rPr lang="en-US" sz="1100" dirty="0">
                <a:solidFill>
                  <a:schemeClr val="tx2"/>
                </a:solidFill>
                <a:latin typeface="Aptos SemiBold" panose="020B0004020202020204" pitchFamily="34" charset="0"/>
                <a:cs typeface="Segoe UI" panose="020B0502040204020203" pitchFamily="34" charset="0"/>
              </a:rPr>
              <a:t>United States + Legend + Shaded States</a:t>
            </a:r>
          </a:p>
        </p:txBody>
      </p:sp>
      <p:sp>
        <p:nvSpPr>
          <p:cNvPr id="10" name="TextBox 9">
            <a:extLst>
              <a:ext uri="{FF2B5EF4-FFF2-40B4-BE49-F238E27FC236}">
                <a16:creationId xmlns:a16="http://schemas.microsoft.com/office/drawing/2014/main" id="{C2597125-2DF5-2D5F-B51F-B3FDFA3F5C43}"/>
              </a:ext>
            </a:extLst>
          </p:cNvPr>
          <p:cNvSpPr txBox="1"/>
          <p:nvPr/>
        </p:nvSpPr>
        <p:spPr>
          <a:xfrm>
            <a:off x="10505438" y="-664766"/>
            <a:ext cx="1686561" cy="600164"/>
          </a:xfrm>
          <a:prstGeom prst="rect">
            <a:avLst/>
          </a:prstGeom>
          <a:noFill/>
        </p:spPr>
        <p:txBody>
          <a:bodyPr wrap="square" rtlCol="0">
            <a:spAutoFit/>
          </a:bodyPr>
          <a:lstStyle/>
          <a:p>
            <a:pPr algn="r"/>
            <a:r>
              <a:rPr lang="en-US" sz="900" dirty="0">
                <a:solidFill>
                  <a:schemeClr val="tx2"/>
                </a:solidFill>
                <a:latin typeface="Aptos SemiBold" panose="020B0004020202020204" pitchFamily="34" charset="0"/>
                <a:cs typeface="Segoe UI" panose="020B0502040204020203" pitchFamily="34" charset="0"/>
              </a:rPr>
              <a:t>Editable PowerPoint Version.</a:t>
            </a:r>
          </a:p>
          <a:p>
            <a:pPr algn="r"/>
            <a:r>
              <a:rPr lang="en-US" sz="800" dirty="0">
                <a:solidFill>
                  <a:schemeClr val="tx2"/>
                </a:solidFill>
                <a:latin typeface="Aptos" panose="020B0004020202020204" pitchFamily="34" charset="0"/>
                <a:cs typeface="Segoe UI" panose="020B0502040204020203" pitchFamily="34" charset="0"/>
              </a:rPr>
              <a:t>State Labels  are grouped.</a:t>
            </a:r>
          </a:p>
          <a:p>
            <a:pPr algn="r"/>
            <a:r>
              <a:rPr lang="en-US" sz="800" dirty="0">
                <a:solidFill>
                  <a:schemeClr val="tx2"/>
                </a:solidFill>
                <a:latin typeface="Aptos" panose="020B0004020202020204" pitchFamily="34" charset="0"/>
                <a:cs typeface="Segoe UI" panose="020B0502040204020203" pitchFamily="34" charset="0"/>
              </a:rPr>
              <a:t>Map is grouped.</a:t>
            </a:r>
          </a:p>
          <a:p>
            <a:pPr algn="r"/>
            <a:r>
              <a:rPr lang="en-US" sz="800" dirty="0">
                <a:solidFill>
                  <a:schemeClr val="tx2"/>
                </a:solidFill>
                <a:latin typeface="Aptos" panose="020B0004020202020204" pitchFamily="34" charset="0"/>
                <a:cs typeface="Segoe UI" panose="020B0502040204020203" pitchFamily="34" charset="0"/>
              </a:rPr>
              <a:t>Both are grouped together.</a:t>
            </a:r>
          </a:p>
        </p:txBody>
      </p:sp>
      <p:sp>
        <p:nvSpPr>
          <p:cNvPr id="13" name="Rectangle: Rounded Corners 400">
            <a:extLst>
              <a:ext uri="{FF2B5EF4-FFF2-40B4-BE49-F238E27FC236}">
                <a16:creationId xmlns:a16="http://schemas.microsoft.com/office/drawing/2014/main" id="{217BF409-F3F0-CB0A-A62C-84E858BB0EF0}"/>
              </a:ext>
            </a:extLst>
          </p:cNvPr>
          <p:cNvSpPr/>
          <p:nvPr/>
        </p:nvSpPr>
        <p:spPr>
          <a:xfrm>
            <a:off x="499348" y="1738476"/>
            <a:ext cx="201126" cy="169700"/>
          </a:xfrm>
          <a:prstGeom prst="roundRect">
            <a:avLst>
              <a:gd name="adj" fmla="val 9722"/>
            </a:avLst>
          </a:prstGeom>
          <a:solidFill>
            <a:srgbClr val="195A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401">
            <a:extLst>
              <a:ext uri="{FF2B5EF4-FFF2-40B4-BE49-F238E27FC236}">
                <a16:creationId xmlns:a16="http://schemas.microsoft.com/office/drawing/2014/main" id="{37BE3FB2-C404-5C79-A3DF-24BEDB5315F6}"/>
              </a:ext>
            </a:extLst>
          </p:cNvPr>
          <p:cNvSpPr/>
          <p:nvPr/>
        </p:nvSpPr>
        <p:spPr>
          <a:xfrm>
            <a:off x="499348" y="2016818"/>
            <a:ext cx="201126" cy="169700"/>
          </a:xfrm>
          <a:prstGeom prst="roundRect">
            <a:avLst>
              <a:gd name="adj" fmla="val 9722"/>
            </a:avLst>
          </a:prstGeom>
          <a:solidFill>
            <a:srgbClr val="0095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402">
            <a:extLst>
              <a:ext uri="{FF2B5EF4-FFF2-40B4-BE49-F238E27FC236}">
                <a16:creationId xmlns:a16="http://schemas.microsoft.com/office/drawing/2014/main" id="{7A3FB1BD-AE9F-8921-E35A-3E3BBF47F2D2}"/>
              </a:ext>
            </a:extLst>
          </p:cNvPr>
          <p:cNvSpPr/>
          <p:nvPr/>
        </p:nvSpPr>
        <p:spPr>
          <a:xfrm>
            <a:off x="499348" y="2638791"/>
            <a:ext cx="201126" cy="169700"/>
          </a:xfrm>
          <a:prstGeom prst="roundRect">
            <a:avLst>
              <a:gd name="adj" fmla="val 9722"/>
            </a:avLst>
          </a:prstGeom>
          <a:solidFill>
            <a:srgbClr val="FF7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403">
            <a:extLst>
              <a:ext uri="{FF2B5EF4-FFF2-40B4-BE49-F238E27FC236}">
                <a16:creationId xmlns:a16="http://schemas.microsoft.com/office/drawing/2014/main" id="{C715D00E-5673-EEDD-8749-4C5015C102E3}"/>
              </a:ext>
            </a:extLst>
          </p:cNvPr>
          <p:cNvSpPr/>
          <p:nvPr/>
        </p:nvSpPr>
        <p:spPr>
          <a:xfrm>
            <a:off x="499348" y="3248204"/>
            <a:ext cx="201126" cy="169700"/>
          </a:xfrm>
          <a:prstGeom prst="roundRect">
            <a:avLst>
              <a:gd name="adj" fmla="val 9722"/>
            </a:avLst>
          </a:prstGeom>
          <a:solidFill>
            <a:srgbClr val="E71C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404">
            <a:extLst>
              <a:ext uri="{FF2B5EF4-FFF2-40B4-BE49-F238E27FC236}">
                <a16:creationId xmlns:a16="http://schemas.microsoft.com/office/drawing/2014/main" id="{29A248D2-73E0-B61B-C2F2-9945623E8994}"/>
              </a:ext>
            </a:extLst>
          </p:cNvPr>
          <p:cNvSpPr/>
          <p:nvPr/>
        </p:nvSpPr>
        <p:spPr>
          <a:xfrm>
            <a:off x="499348" y="3881764"/>
            <a:ext cx="201126" cy="169700"/>
          </a:xfrm>
          <a:prstGeom prst="roundRect">
            <a:avLst>
              <a:gd name="adj" fmla="val 9722"/>
            </a:avLst>
          </a:prstGeom>
          <a:solidFill>
            <a:srgbClr val="89C7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405">
            <a:extLst>
              <a:ext uri="{FF2B5EF4-FFF2-40B4-BE49-F238E27FC236}">
                <a16:creationId xmlns:a16="http://schemas.microsoft.com/office/drawing/2014/main" id="{7F7B9B0C-96F7-E4FE-A008-D82EB08282BF}"/>
              </a:ext>
            </a:extLst>
          </p:cNvPr>
          <p:cNvSpPr/>
          <p:nvPr/>
        </p:nvSpPr>
        <p:spPr>
          <a:xfrm>
            <a:off x="499348" y="4515324"/>
            <a:ext cx="201126" cy="169700"/>
          </a:xfrm>
          <a:prstGeom prst="roundRect">
            <a:avLst>
              <a:gd name="adj" fmla="val 9722"/>
            </a:avLst>
          </a:prstGeom>
          <a:solidFill>
            <a:srgbClr val="195A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406">
            <a:extLst>
              <a:ext uri="{FF2B5EF4-FFF2-40B4-BE49-F238E27FC236}">
                <a16:creationId xmlns:a16="http://schemas.microsoft.com/office/drawing/2014/main" id="{D0D6007C-1A51-5056-81F4-E8A68D845CE6}"/>
              </a:ext>
            </a:extLst>
          </p:cNvPr>
          <p:cNvSpPr/>
          <p:nvPr/>
        </p:nvSpPr>
        <p:spPr>
          <a:xfrm>
            <a:off x="499348" y="5137624"/>
            <a:ext cx="201126" cy="169700"/>
          </a:xfrm>
          <a:prstGeom prst="roundRect">
            <a:avLst>
              <a:gd name="adj" fmla="val 9722"/>
            </a:avLst>
          </a:prstGeom>
          <a:solidFill>
            <a:srgbClr val="F2AA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229EE0F4-5F6C-6A22-7972-EB8878C549AB}"/>
              </a:ext>
            </a:extLst>
          </p:cNvPr>
          <p:cNvGrpSpPr/>
          <p:nvPr/>
        </p:nvGrpSpPr>
        <p:grpSpPr>
          <a:xfrm>
            <a:off x="2783005" y="1152903"/>
            <a:ext cx="8557014" cy="5287655"/>
            <a:chOff x="2783005" y="1152903"/>
            <a:chExt cx="8557014" cy="5287655"/>
          </a:xfrm>
        </p:grpSpPr>
        <p:grpSp>
          <p:nvGrpSpPr>
            <p:cNvPr id="21" name="Group 20">
              <a:extLst>
                <a:ext uri="{FF2B5EF4-FFF2-40B4-BE49-F238E27FC236}">
                  <a16:creationId xmlns:a16="http://schemas.microsoft.com/office/drawing/2014/main" id="{29FB5091-BFE6-98AE-ADF9-DB928DC17635}"/>
                </a:ext>
              </a:extLst>
            </p:cNvPr>
            <p:cNvGrpSpPr/>
            <p:nvPr/>
          </p:nvGrpSpPr>
          <p:grpSpPr>
            <a:xfrm>
              <a:off x="2783005" y="1152903"/>
              <a:ext cx="8514913" cy="5287655"/>
              <a:chOff x="2783005" y="1152903"/>
              <a:chExt cx="8514913" cy="5287655"/>
            </a:xfrm>
          </p:grpSpPr>
          <p:pic>
            <p:nvPicPr>
              <p:cNvPr id="77" name="Graphic 76">
                <a:extLst>
                  <a:ext uri="{FF2B5EF4-FFF2-40B4-BE49-F238E27FC236}">
                    <a16:creationId xmlns:a16="http://schemas.microsoft.com/office/drawing/2014/main" id="{C8D5454C-2194-E79D-41E7-2DE764F8BA9F}"/>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783005" y="4770682"/>
                <a:ext cx="1963208" cy="1048087"/>
              </a:xfrm>
              <a:prstGeom prst="rect">
                <a:avLst/>
              </a:prstGeom>
              <a:effectLst>
                <a:outerShdw blurRad="38100" algn="ctr" rotWithShape="0">
                  <a:prstClr val="black">
                    <a:alpha val="43000"/>
                  </a:prstClr>
                </a:outerShdw>
              </a:effectLst>
            </p:spPr>
          </p:pic>
          <p:grpSp>
            <p:nvGrpSpPr>
              <p:cNvPr id="78" name="Group 77">
                <a:extLst>
                  <a:ext uri="{FF2B5EF4-FFF2-40B4-BE49-F238E27FC236}">
                    <a16:creationId xmlns:a16="http://schemas.microsoft.com/office/drawing/2014/main" id="{56E0337D-161A-8928-4960-7D064E783C3F}"/>
                  </a:ext>
                </a:extLst>
              </p:cNvPr>
              <p:cNvGrpSpPr/>
              <p:nvPr/>
            </p:nvGrpSpPr>
            <p:grpSpPr>
              <a:xfrm>
                <a:off x="3582190" y="1152903"/>
                <a:ext cx="7715728" cy="4966412"/>
                <a:chOff x="3582190" y="1152903"/>
                <a:chExt cx="7715728" cy="4966412"/>
              </a:xfrm>
            </p:grpSpPr>
            <p:grpSp>
              <p:nvGrpSpPr>
                <p:cNvPr id="80" name="Group 79">
                  <a:extLst>
                    <a:ext uri="{FF2B5EF4-FFF2-40B4-BE49-F238E27FC236}">
                      <a16:creationId xmlns:a16="http://schemas.microsoft.com/office/drawing/2014/main" id="{18F0F730-71E9-05CA-8BB9-504411911642}"/>
                    </a:ext>
                  </a:extLst>
                </p:cNvPr>
                <p:cNvGrpSpPr/>
                <p:nvPr/>
              </p:nvGrpSpPr>
              <p:grpSpPr>
                <a:xfrm>
                  <a:off x="3582190" y="1155496"/>
                  <a:ext cx="7715728" cy="4963819"/>
                  <a:chOff x="4474027" y="1515787"/>
                  <a:chExt cx="7176579" cy="4616964"/>
                </a:xfrm>
                <a:solidFill>
                  <a:schemeClr val="bg2"/>
                </a:solidFill>
                <a:effectLst>
                  <a:outerShdw blurRad="50800" algn="ctr" rotWithShape="0">
                    <a:prstClr val="black">
                      <a:alpha val="75000"/>
                    </a:prstClr>
                  </a:outerShdw>
                </a:effectLst>
              </p:grpSpPr>
              <p:sp>
                <p:nvSpPr>
                  <p:cNvPr id="133" name="Freeform 22">
                    <a:extLst>
                      <a:ext uri="{FF2B5EF4-FFF2-40B4-BE49-F238E27FC236}">
                        <a16:creationId xmlns:a16="http://schemas.microsoft.com/office/drawing/2014/main" id="{F49FA213-BD3C-85E0-04B3-72AF3E6009E1}"/>
                      </a:ext>
                    </a:extLst>
                  </p:cNvPr>
                  <p:cNvSpPr>
                    <a:spLocks/>
                  </p:cNvSpPr>
                  <p:nvPr/>
                </p:nvSpPr>
                <p:spPr bwMode="auto">
                  <a:xfrm>
                    <a:off x="4825865" y="1515787"/>
                    <a:ext cx="919857" cy="70324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34" name="Freeform 23">
                    <a:extLst>
                      <a:ext uri="{FF2B5EF4-FFF2-40B4-BE49-F238E27FC236}">
                        <a16:creationId xmlns:a16="http://schemas.microsoft.com/office/drawing/2014/main" id="{18736931-D8D8-48EB-77AD-BF8E93192485}"/>
                      </a:ext>
                    </a:extLst>
                  </p:cNvPr>
                  <p:cNvSpPr>
                    <a:spLocks/>
                  </p:cNvSpPr>
                  <p:nvPr/>
                </p:nvSpPr>
                <p:spPr bwMode="auto">
                  <a:xfrm>
                    <a:off x="6199291" y="3992435"/>
                    <a:ext cx="966486" cy="1022108"/>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135" name="Freeform 24">
                    <a:extLst>
                      <a:ext uri="{FF2B5EF4-FFF2-40B4-BE49-F238E27FC236}">
                        <a16:creationId xmlns:a16="http://schemas.microsoft.com/office/drawing/2014/main" id="{CBFABC33-3E10-107B-26BE-A79F7CEEC7EF}"/>
                      </a:ext>
                    </a:extLst>
                  </p:cNvPr>
                  <p:cNvSpPr>
                    <a:spLocks/>
                  </p:cNvSpPr>
                  <p:nvPr/>
                </p:nvSpPr>
                <p:spPr bwMode="auto">
                  <a:xfrm>
                    <a:off x="6559599" y="4184628"/>
                    <a:ext cx="1916016" cy="194812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36" name="Freeform 25">
                    <a:extLst>
                      <a:ext uri="{FF2B5EF4-FFF2-40B4-BE49-F238E27FC236}">
                        <a16:creationId xmlns:a16="http://schemas.microsoft.com/office/drawing/2014/main" id="{21F97B0C-227F-FEE1-9CCA-3C51B09B17C5}"/>
                      </a:ext>
                    </a:extLst>
                  </p:cNvPr>
                  <p:cNvSpPr>
                    <a:spLocks/>
                  </p:cNvSpPr>
                  <p:nvPr/>
                </p:nvSpPr>
                <p:spPr bwMode="auto">
                  <a:xfrm>
                    <a:off x="5415079" y="3870130"/>
                    <a:ext cx="928333" cy="112694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37" name="Freeform 26">
                    <a:extLst>
                      <a:ext uri="{FF2B5EF4-FFF2-40B4-BE49-F238E27FC236}">
                        <a16:creationId xmlns:a16="http://schemas.microsoft.com/office/drawing/2014/main" id="{AFE614D8-BA41-5100-A511-D5C78908E3E3}"/>
                      </a:ext>
                    </a:extLst>
                  </p:cNvPr>
                  <p:cNvSpPr>
                    <a:spLocks/>
                  </p:cNvSpPr>
                  <p:nvPr/>
                </p:nvSpPr>
                <p:spPr bwMode="auto">
                  <a:xfrm>
                    <a:off x="4474027" y="2655832"/>
                    <a:ext cx="1089414" cy="1943755"/>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138" name="Freeform 27">
                    <a:extLst>
                      <a:ext uri="{FF2B5EF4-FFF2-40B4-BE49-F238E27FC236}">
                        <a16:creationId xmlns:a16="http://schemas.microsoft.com/office/drawing/2014/main" id="{59F368AB-B07E-7CAD-3141-963E89C4BCE9}"/>
                      </a:ext>
                    </a:extLst>
                  </p:cNvPr>
                  <p:cNvSpPr>
                    <a:spLocks/>
                  </p:cNvSpPr>
                  <p:nvPr/>
                </p:nvSpPr>
                <p:spPr bwMode="auto">
                  <a:xfrm>
                    <a:off x="7148820" y="4092902"/>
                    <a:ext cx="1191150" cy="659570"/>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39" name="Freeform 28">
                    <a:extLst>
                      <a:ext uri="{FF2B5EF4-FFF2-40B4-BE49-F238E27FC236}">
                        <a16:creationId xmlns:a16="http://schemas.microsoft.com/office/drawing/2014/main" id="{032BB1A5-A8F1-E265-93C1-ECB8844133A5}"/>
                      </a:ext>
                    </a:extLst>
                  </p:cNvPr>
                  <p:cNvSpPr>
                    <a:spLocks/>
                  </p:cNvSpPr>
                  <p:nvPr/>
                </p:nvSpPr>
                <p:spPr bwMode="auto">
                  <a:xfrm>
                    <a:off x="7301424" y="3560006"/>
                    <a:ext cx="1008874" cy="576576"/>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40" name="Freeform 29">
                    <a:extLst>
                      <a:ext uri="{FF2B5EF4-FFF2-40B4-BE49-F238E27FC236}">
                        <a16:creationId xmlns:a16="http://schemas.microsoft.com/office/drawing/2014/main" id="{CC894805-593D-C42C-BC43-7460AF8FD67A}"/>
                      </a:ext>
                    </a:extLst>
                  </p:cNvPr>
                  <p:cNvSpPr>
                    <a:spLocks/>
                  </p:cNvSpPr>
                  <p:nvPr/>
                </p:nvSpPr>
                <p:spPr bwMode="auto">
                  <a:xfrm>
                    <a:off x="7089475" y="3009639"/>
                    <a:ext cx="1123327" cy="585312"/>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41" name="Freeform 30">
                    <a:extLst>
                      <a:ext uri="{FF2B5EF4-FFF2-40B4-BE49-F238E27FC236}">
                        <a16:creationId xmlns:a16="http://schemas.microsoft.com/office/drawing/2014/main" id="{76A72239-E428-EC61-41F2-340C94D43BC9}"/>
                      </a:ext>
                    </a:extLst>
                  </p:cNvPr>
                  <p:cNvSpPr>
                    <a:spLocks/>
                  </p:cNvSpPr>
                  <p:nvPr/>
                </p:nvSpPr>
                <p:spPr bwMode="auto">
                  <a:xfrm>
                    <a:off x="7123385" y="2485480"/>
                    <a:ext cx="966486" cy="663937"/>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42" name="Freeform 31">
                    <a:extLst>
                      <a:ext uri="{FF2B5EF4-FFF2-40B4-BE49-F238E27FC236}">
                        <a16:creationId xmlns:a16="http://schemas.microsoft.com/office/drawing/2014/main" id="{99A482F9-43D3-C1B5-1615-A5A7E6C24A74}"/>
                      </a:ext>
                    </a:extLst>
                  </p:cNvPr>
                  <p:cNvSpPr>
                    <a:spLocks/>
                  </p:cNvSpPr>
                  <p:nvPr/>
                </p:nvSpPr>
                <p:spPr bwMode="auto">
                  <a:xfrm>
                    <a:off x="6190813" y="2533524"/>
                    <a:ext cx="970724" cy="825551"/>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43" name="Freeform 32">
                    <a:extLst>
                      <a:ext uri="{FF2B5EF4-FFF2-40B4-BE49-F238E27FC236}">
                        <a16:creationId xmlns:a16="http://schemas.microsoft.com/office/drawing/2014/main" id="{08EC475F-9B6E-4449-331D-4D96C2F2659C}"/>
                      </a:ext>
                    </a:extLst>
                  </p:cNvPr>
                  <p:cNvSpPr>
                    <a:spLocks/>
                  </p:cNvSpPr>
                  <p:nvPr/>
                </p:nvSpPr>
                <p:spPr bwMode="auto">
                  <a:xfrm>
                    <a:off x="7174254" y="1939480"/>
                    <a:ext cx="902900" cy="598418"/>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44" name="Freeform 33">
                    <a:extLst>
                      <a:ext uri="{FF2B5EF4-FFF2-40B4-BE49-F238E27FC236}">
                        <a16:creationId xmlns:a16="http://schemas.microsoft.com/office/drawing/2014/main" id="{A7E305AD-F312-51F3-2D40-E74268F89C98}"/>
                      </a:ext>
                    </a:extLst>
                  </p:cNvPr>
                  <p:cNvSpPr>
                    <a:spLocks/>
                  </p:cNvSpPr>
                  <p:nvPr/>
                </p:nvSpPr>
                <p:spPr bwMode="auto">
                  <a:xfrm>
                    <a:off x="6343415" y="3284823"/>
                    <a:ext cx="1008874" cy="816814"/>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45" name="Freeform 34">
                    <a:extLst>
                      <a:ext uri="{FF2B5EF4-FFF2-40B4-BE49-F238E27FC236}">
                        <a16:creationId xmlns:a16="http://schemas.microsoft.com/office/drawing/2014/main" id="{D87D837B-BBB9-2E3A-A2C9-EACD4CC12506}"/>
                      </a:ext>
                    </a:extLst>
                  </p:cNvPr>
                  <p:cNvSpPr>
                    <a:spLocks/>
                  </p:cNvSpPr>
                  <p:nvPr/>
                </p:nvSpPr>
                <p:spPr bwMode="auto">
                  <a:xfrm>
                    <a:off x="5673657" y="2992167"/>
                    <a:ext cx="775732" cy="1000272"/>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46" name="Freeform 35">
                    <a:extLst>
                      <a:ext uri="{FF2B5EF4-FFF2-40B4-BE49-F238E27FC236}">
                        <a16:creationId xmlns:a16="http://schemas.microsoft.com/office/drawing/2014/main" id="{4155A25A-0710-EF0F-0955-91F7A48CF662}"/>
                      </a:ext>
                    </a:extLst>
                  </p:cNvPr>
                  <p:cNvSpPr>
                    <a:spLocks/>
                  </p:cNvSpPr>
                  <p:nvPr/>
                </p:nvSpPr>
                <p:spPr bwMode="auto">
                  <a:xfrm>
                    <a:off x="4948793" y="2808712"/>
                    <a:ext cx="890185" cy="1389019"/>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47" name="Freeform 36">
                    <a:extLst>
                      <a:ext uri="{FF2B5EF4-FFF2-40B4-BE49-F238E27FC236}">
                        <a16:creationId xmlns:a16="http://schemas.microsoft.com/office/drawing/2014/main" id="{8243558A-D3D3-D59C-BC8B-E4AC6604CB7C}"/>
                      </a:ext>
                    </a:extLst>
                  </p:cNvPr>
                  <p:cNvSpPr>
                    <a:spLocks/>
                  </p:cNvSpPr>
                  <p:nvPr/>
                </p:nvSpPr>
                <p:spPr bwMode="auto">
                  <a:xfrm>
                    <a:off x="4571525" y="1943849"/>
                    <a:ext cx="1106371" cy="965328"/>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48" name="Freeform 37">
                    <a:extLst>
                      <a:ext uri="{FF2B5EF4-FFF2-40B4-BE49-F238E27FC236}">
                        <a16:creationId xmlns:a16="http://schemas.microsoft.com/office/drawing/2014/main" id="{B3E7159D-F1E0-7E05-838A-A93B52DCF2B9}"/>
                      </a:ext>
                    </a:extLst>
                  </p:cNvPr>
                  <p:cNvSpPr>
                    <a:spLocks/>
                  </p:cNvSpPr>
                  <p:nvPr/>
                </p:nvSpPr>
                <p:spPr bwMode="auto">
                  <a:xfrm>
                    <a:off x="5474422" y="1686138"/>
                    <a:ext cx="818120" cy="1380283"/>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49" name="Freeform 38">
                    <a:extLst>
                      <a:ext uri="{FF2B5EF4-FFF2-40B4-BE49-F238E27FC236}">
                        <a16:creationId xmlns:a16="http://schemas.microsoft.com/office/drawing/2014/main" id="{3FF355A5-3170-A470-DC1D-784656A80A42}"/>
                      </a:ext>
                    </a:extLst>
                  </p:cNvPr>
                  <p:cNvSpPr>
                    <a:spLocks/>
                  </p:cNvSpPr>
                  <p:nvPr/>
                </p:nvSpPr>
                <p:spPr bwMode="auto">
                  <a:xfrm>
                    <a:off x="5822020" y="1716713"/>
                    <a:ext cx="1403099" cy="934751"/>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50" name="Freeform 39">
                    <a:extLst>
                      <a:ext uri="{FF2B5EF4-FFF2-40B4-BE49-F238E27FC236}">
                        <a16:creationId xmlns:a16="http://schemas.microsoft.com/office/drawing/2014/main" id="{A4EF7CA5-6838-64A5-83C7-6485517F9F95}"/>
                      </a:ext>
                    </a:extLst>
                  </p:cNvPr>
                  <p:cNvSpPr>
                    <a:spLocks/>
                  </p:cNvSpPr>
                  <p:nvPr/>
                </p:nvSpPr>
                <p:spPr bwMode="auto">
                  <a:xfrm>
                    <a:off x="11154646" y="1830283"/>
                    <a:ext cx="495960" cy="816814"/>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51" name="Freeform 40">
                    <a:extLst>
                      <a:ext uri="{FF2B5EF4-FFF2-40B4-BE49-F238E27FC236}">
                        <a16:creationId xmlns:a16="http://schemas.microsoft.com/office/drawing/2014/main" id="{A1AC4022-21AB-FC3B-750E-1D843C267537}"/>
                      </a:ext>
                    </a:extLst>
                  </p:cNvPr>
                  <p:cNvSpPr>
                    <a:spLocks/>
                  </p:cNvSpPr>
                  <p:nvPr/>
                </p:nvSpPr>
                <p:spPr bwMode="auto">
                  <a:xfrm>
                    <a:off x="10200879" y="2389387"/>
                    <a:ext cx="1025831" cy="777503"/>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52" name="Freeform 41">
                    <a:extLst>
                      <a:ext uri="{FF2B5EF4-FFF2-40B4-BE49-F238E27FC236}">
                        <a16:creationId xmlns:a16="http://schemas.microsoft.com/office/drawing/2014/main" id="{9DA31785-B3A9-4D52-297B-3C2AA4E79EA6}"/>
                      </a:ext>
                    </a:extLst>
                  </p:cNvPr>
                  <p:cNvSpPr>
                    <a:spLocks/>
                  </p:cNvSpPr>
                  <p:nvPr/>
                </p:nvSpPr>
                <p:spPr bwMode="auto">
                  <a:xfrm>
                    <a:off x="10891832" y="2336969"/>
                    <a:ext cx="237383" cy="441168"/>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53" name="Freeform 42">
                    <a:extLst>
                      <a:ext uri="{FF2B5EF4-FFF2-40B4-BE49-F238E27FC236}">
                        <a16:creationId xmlns:a16="http://schemas.microsoft.com/office/drawing/2014/main" id="{DC7DE637-5CD9-A3D5-1BCA-1BCAC1C83EAC}"/>
                      </a:ext>
                    </a:extLst>
                  </p:cNvPr>
                  <p:cNvSpPr>
                    <a:spLocks/>
                  </p:cNvSpPr>
                  <p:nvPr/>
                </p:nvSpPr>
                <p:spPr bwMode="auto">
                  <a:xfrm>
                    <a:off x="11078344" y="2280184"/>
                    <a:ext cx="211949" cy="48484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54" name="Freeform 43">
                    <a:extLst>
                      <a:ext uri="{FF2B5EF4-FFF2-40B4-BE49-F238E27FC236}">
                        <a16:creationId xmlns:a16="http://schemas.microsoft.com/office/drawing/2014/main" id="{51A679BA-6138-DF0B-E732-EA8FC4CDB8A3}"/>
                      </a:ext>
                    </a:extLst>
                  </p:cNvPr>
                  <p:cNvSpPr>
                    <a:spLocks/>
                  </p:cNvSpPr>
                  <p:nvPr/>
                </p:nvSpPr>
                <p:spPr bwMode="auto">
                  <a:xfrm>
                    <a:off x="10997808" y="2869864"/>
                    <a:ext cx="237383" cy="222768"/>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55" name="Freeform 44">
                    <a:extLst>
                      <a:ext uri="{FF2B5EF4-FFF2-40B4-BE49-F238E27FC236}">
                        <a16:creationId xmlns:a16="http://schemas.microsoft.com/office/drawing/2014/main" id="{3C7AF49F-9352-B96E-46D8-A4C0D3F9F491}"/>
                      </a:ext>
                    </a:extLst>
                  </p:cNvPr>
                  <p:cNvSpPr>
                    <a:spLocks/>
                  </p:cNvSpPr>
                  <p:nvPr/>
                </p:nvSpPr>
                <p:spPr bwMode="auto">
                  <a:xfrm>
                    <a:off x="11209755" y="2848021"/>
                    <a:ext cx="101736" cy="135409"/>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56" name="Freeform 45">
                    <a:extLst>
                      <a:ext uri="{FF2B5EF4-FFF2-40B4-BE49-F238E27FC236}">
                        <a16:creationId xmlns:a16="http://schemas.microsoft.com/office/drawing/2014/main" id="{EE5237F2-AE82-AF75-BC4A-FC22109D1B47}"/>
                      </a:ext>
                    </a:extLst>
                  </p:cNvPr>
                  <p:cNvSpPr>
                    <a:spLocks/>
                  </p:cNvSpPr>
                  <p:nvPr/>
                </p:nvSpPr>
                <p:spPr bwMode="auto">
                  <a:xfrm>
                    <a:off x="10997809" y="2690773"/>
                    <a:ext cx="462047" cy="240241"/>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57" name="Freeform 46">
                    <a:extLst>
                      <a:ext uri="{FF2B5EF4-FFF2-40B4-BE49-F238E27FC236}">
                        <a16:creationId xmlns:a16="http://schemas.microsoft.com/office/drawing/2014/main" id="{50FF118C-464D-C64E-CABD-0CE602BF6734}"/>
                      </a:ext>
                    </a:extLst>
                  </p:cNvPr>
                  <p:cNvSpPr>
                    <a:spLocks/>
                  </p:cNvSpPr>
                  <p:nvPr/>
                </p:nvSpPr>
                <p:spPr bwMode="auto">
                  <a:xfrm>
                    <a:off x="11353880" y="2913542"/>
                    <a:ext cx="42389" cy="30578"/>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58" name="Freeform 47">
                    <a:extLst>
                      <a:ext uri="{FF2B5EF4-FFF2-40B4-BE49-F238E27FC236}">
                        <a16:creationId xmlns:a16="http://schemas.microsoft.com/office/drawing/2014/main" id="{D342A9F9-4608-454B-27AB-33575F1AB82F}"/>
                      </a:ext>
                    </a:extLst>
                  </p:cNvPr>
                  <p:cNvSpPr>
                    <a:spLocks/>
                  </p:cNvSpPr>
                  <p:nvPr/>
                </p:nvSpPr>
                <p:spPr bwMode="auto">
                  <a:xfrm>
                    <a:off x="10819769" y="3079529"/>
                    <a:ext cx="178035" cy="410589"/>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59" name="Freeform 48">
                    <a:extLst>
                      <a:ext uri="{FF2B5EF4-FFF2-40B4-BE49-F238E27FC236}">
                        <a16:creationId xmlns:a16="http://schemas.microsoft.com/office/drawing/2014/main" id="{21077A23-52B0-3FB4-E1E7-86E3776A115B}"/>
                      </a:ext>
                    </a:extLst>
                  </p:cNvPr>
                  <p:cNvSpPr>
                    <a:spLocks/>
                  </p:cNvSpPr>
                  <p:nvPr/>
                </p:nvSpPr>
                <p:spPr bwMode="auto">
                  <a:xfrm>
                    <a:off x="10785859" y="3363447"/>
                    <a:ext cx="139885" cy="235871"/>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60" name="Freeform 49">
                    <a:extLst>
                      <a:ext uri="{FF2B5EF4-FFF2-40B4-BE49-F238E27FC236}">
                        <a16:creationId xmlns:a16="http://schemas.microsoft.com/office/drawing/2014/main" id="{8CDB1DFE-795D-8211-B566-4CB9EE1ECFA6}"/>
                      </a:ext>
                    </a:extLst>
                  </p:cNvPr>
                  <p:cNvSpPr>
                    <a:spLocks/>
                  </p:cNvSpPr>
                  <p:nvPr/>
                </p:nvSpPr>
                <p:spPr bwMode="auto">
                  <a:xfrm>
                    <a:off x="10107623" y="2970325"/>
                    <a:ext cx="796927" cy="532895"/>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61" name="Freeform 50">
                    <a:extLst>
                      <a:ext uri="{FF2B5EF4-FFF2-40B4-BE49-F238E27FC236}">
                        <a16:creationId xmlns:a16="http://schemas.microsoft.com/office/drawing/2014/main" id="{B23D3C54-4F29-872B-E3BA-6F1C257BA1EB}"/>
                      </a:ext>
                    </a:extLst>
                  </p:cNvPr>
                  <p:cNvSpPr>
                    <a:spLocks/>
                  </p:cNvSpPr>
                  <p:nvPr/>
                </p:nvSpPr>
                <p:spPr bwMode="auto">
                  <a:xfrm>
                    <a:off x="9361563" y="5106277"/>
                    <a:ext cx="1233538" cy="995904"/>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62" name="Freeform 51">
                    <a:extLst>
                      <a:ext uri="{FF2B5EF4-FFF2-40B4-BE49-F238E27FC236}">
                        <a16:creationId xmlns:a16="http://schemas.microsoft.com/office/drawing/2014/main" id="{14143171-D8FE-6F50-53D4-327FE453DE0F}"/>
                      </a:ext>
                    </a:extLst>
                  </p:cNvPr>
                  <p:cNvSpPr>
                    <a:spLocks/>
                  </p:cNvSpPr>
                  <p:nvPr/>
                </p:nvSpPr>
                <p:spPr bwMode="auto">
                  <a:xfrm>
                    <a:off x="8403556" y="4844193"/>
                    <a:ext cx="771494" cy="70324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63" name="Freeform 52">
                    <a:extLst>
                      <a:ext uri="{FF2B5EF4-FFF2-40B4-BE49-F238E27FC236}">
                        <a16:creationId xmlns:a16="http://schemas.microsoft.com/office/drawing/2014/main" id="{2076FDA8-07DD-DDA3-E3C3-70C37E65DAF2}"/>
                      </a:ext>
                    </a:extLst>
                  </p:cNvPr>
                  <p:cNvSpPr>
                    <a:spLocks/>
                  </p:cNvSpPr>
                  <p:nvPr/>
                </p:nvSpPr>
                <p:spPr bwMode="auto">
                  <a:xfrm>
                    <a:off x="8310298" y="4215204"/>
                    <a:ext cx="690952" cy="642097"/>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64" name="Freeform 53">
                    <a:extLst>
                      <a:ext uri="{FF2B5EF4-FFF2-40B4-BE49-F238E27FC236}">
                        <a16:creationId xmlns:a16="http://schemas.microsoft.com/office/drawing/2014/main" id="{0EEB9A22-6532-7EAC-B291-92CDF0CEE42E}"/>
                      </a:ext>
                    </a:extLst>
                  </p:cNvPr>
                  <p:cNvSpPr>
                    <a:spLocks/>
                  </p:cNvSpPr>
                  <p:nvPr/>
                </p:nvSpPr>
                <p:spPr bwMode="auto">
                  <a:xfrm>
                    <a:off x="8929188" y="4084165"/>
                    <a:ext cx="1169956" cy="393117"/>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65" name="Freeform 54">
                    <a:extLst>
                      <a:ext uri="{FF2B5EF4-FFF2-40B4-BE49-F238E27FC236}">
                        <a16:creationId xmlns:a16="http://schemas.microsoft.com/office/drawing/2014/main" id="{47D6838F-F1A8-8707-F88D-5665D6AE3244}"/>
                      </a:ext>
                    </a:extLst>
                  </p:cNvPr>
                  <p:cNvSpPr>
                    <a:spLocks/>
                  </p:cNvSpPr>
                  <p:nvPr/>
                </p:nvSpPr>
                <p:spPr bwMode="auto">
                  <a:xfrm>
                    <a:off x="9760028" y="3953124"/>
                    <a:ext cx="1169956" cy="532895"/>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66" name="Freeform 55">
                    <a:extLst>
                      <a:ext uri="{FF2B5EF4-FFF2-40B4-BE49-F238E27FC236}">
                        <a16:creationId xmlns:a16="http://schemas.microsoft.com/office/drawing/2014/main" id="{3B85CFF8-C61C-94F4-06EA-393FFE4DE4D2}"/>
                      </a:ext>
                    </a:extLst>
                  </p:cNvPr>
                  <p:cNvSpPr>
                    <a:spLocks/>
                  </p:cNvSpPr>
                  <p:nvPr/>
                </p:nvSpPr>
                <p:spPr bwMode="auto">
                  <a:xfrm>
                    <a:off x="9590469" y="4389925"/>
                    <a:ext cx="720626" cy="799346"/>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67" name="Freeform 56">
                    <a:extLst>
                      <a:ext uri="{FF2B5EF4-FFF2-40B4-BE49-F238E27FC236}">
                        <a16:creationId xmlns:a16="http://schemas.microsoft.com/office/drawing/2014/main" id="{CAC7F996-E003-0A41-C7F2-15B93C49CCFA}"/>
                      </a:ext>
                    </a:extLst>
                  </p:cNvPr>
                  <p:cNvSpPr>
                    <a:spLocks/>
                  </p:cNvSpPr>
                  <p:nvPr/>
                </p:nvSpPr>
                <p:spPr bwMode="auto">
                  <a:xfrm>
                    <a:off x="9827852" y="3503222"/>
                    <a:ext cx="1051265" cy="607152"/>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68" name="Freeform 57">
                    <a:extLst>
                      <a:ext uri="{FF2B5EF4-FFF2-40B4-BE49-F238E27FC236}">
                        <a16:creationId xmlns:a16="http://schemas.microsoft.com/office/drawing/2014/main" id="{3D74D266-4AEB-8B35-4AD7-E7B2033AEEDD}"/>
                      </a:ext>
                    </a:extLst>
                  </p:cNvPr>
                  <p:cNvSpPr>
                    <a:spLocks/>
                  </p:cNvSpPr>
                  <p:nvPr/>
                </p:nvSpPr>
                <p:spPr bwMode="auto">
                  <a:xfrm>
                    <a:off x="9921107" y="4324404"/>
                    <a:ext cx="678236" cy="541631"/>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169" name="Freeform 58">
                    <a:extLst>
                      <a:ext uri="{FF2B5EF4-FFF2-40B4-BE49-F238E27FC236}">
                        <a16:creationId xmlns:a16="http://schemas.microsoft.com/office/drawing/2014/main" id="{84AC8A8F-8DAC-E879-0CE3-18E62CCFC8E2}"/>
                      </a:ext>
                    </a:extLst>
                  </p:cNvPr>
                  <p:cNvSpPr>
                    <a:spLocks/>
                  </p:cNvSpPr>
                  <p:nvPr/>
                </p:nvSpPr>
                <p:spPr bwMode="auto">
                  <a:xfrm>
                    <a:off x="9221676" y="4424868"/>
                    <a:ext cx="534111" cy="882333"/>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70" name="Freeform 59">
                    <a:extLst>
                      <a:ext uri="{FF2B5EF4-FFF2-40B4-BE49-F238E27FC236}">
                        <a16:creationId xmlns:a16="http://schemas.microsoft.com/office/drawing/2014/main" id="{F85546DD-3F76-2E10-E728-5EF0DA09FE5F}"/>
                      </a:ext>
                    </a:extLst>
                  </p:cNvPr>
                  <p:cNvSpPr>
                    <a:spLocks/>
                  </p:cNvSpPr>
                  <p:nvPr/>
                </p:nvSpPr>
                <p:spPr bwMode="auto">
                  <a:xfrm>
                    <a:off x="8755389" y="4455444"/>
                    <a:ext cx="491723" cy="886702"/>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71" name="Freeform 60">
                    <a:extLst>
                      <a:ext uri="{FF2B5EF4-FFF2-40B4-BE49-F238E27FC236}">
                        <a16:creationId xmlns:a16="http://schemas.microsoft.com/office/drawing/2014/main" id="{007E2E08-70E0-BC78-EFB9-21DBE48B5BD2}"/>
                      </a:ext>
                    </a:extLst>
                  </p:cNvPr>
                  <p:cNvSpPr>
                    <a:spLocks/>
                  </p:cNvSpPr>
                  <p:nvPr/>
                </p:nvSpPr>
                <p:spPr bwMode="auto">
                  <a:xfrm>
                    <a:off x="10306855" y="3385287"/>
                    <a:ext cx="610412" cy="458641"/>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72" name="Freeform 61">
                    <a:extLst>
                      <a:ext uri="{FF2B5EF4-FFF2-40B4-BE49-F238E27FC236}">
                        <a16:creationId xmlns:a16="http://schemas.microsoft.com/office/drawing/2014/main" id="{76476437-0761-D299-8582-EB8A3BF80CB3}"/>
                      </a:ext>
                    </a:extLst>
                  </p:cNvPr>
                  <p:cNvSpPr>
                    <a:spLocks/>
                  </p:cNvSpPr>
                  <p:nvPr/>
                </p:nvSpPr>
                <p:spPr bwMode="auto">
                  <a:xfrm>
                    <a:off x="9933822" y="3332871"/>
                    <a:ext cx="627369" cy="637727"/>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73" name="Freeform 62">
                    <a:extLst>
                      <a:ext uri="{FF2B5EF4-FFF2-40B4-BE49-F238E27FC236}">
                        <a16:creationId xmlns:a16="http://schemas.microsoft.com/office/drawing/2014/main" id="{5DAC5BFA-42BE-E712-155C-B333E429C992}"/>
                      </a:ext>
                    </a:extLst>
                  </p:cNvPr>
                  <p:cNvSpPr>
                    <a:spLocks/>
                  </p:cNvSpPr>
                  <p:nvPr/>
                </p:nvSpPr>
                <p:spPr bwMode="auto">
                  <a:xfrm>
                    <a:off x="9013969" y="3673572"/>
                    <a:ext cx="1000396" cy="532895"/>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74" name="Freeform 63">
                    <a:extLst>
                      <a:ext uri="{FF2B5EF4-FFF2-40B4-BE49-F238E27FC236}">
                        <a16:creationId xmlns:a16="http://schemas.microsoft.com/office/drawing/2014/main" id="{8BDD5793-873E-AC20-03A2-0B9851F95EB8}"/>
                      </a:ext>
                    </a:extLst>
                  </p:cNvPr>
                  <p:cNvSpPr>
                    <a:spLocks/>
                  </p:cNvSpPr>
                  <p:nvPr/>
                </p:nvSpPr>
                <p:spPr bwMode="auto">
                  <a:xfrm>
                    <a:off x="8161932" y="3485751"/>
                    <a:ext cx="911379" cy="816814"/>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75" name="Freeform 64">
                    <a:extLst>
                      <a:ext uri="{FF2B5EF4-FFF2-40B4-BE49-F238E27FC236}">
                        <a16:creationId xmlns:a16="http://schemas.microsoft.com/office/drawing/2014/main" id="{24725C54-E2E7-E8E0-0F5E-F6B696379DB2}"/>
                      </a:ext>
                    </a:extLst>
                  </p:cNvPr>
                  <p:cNvSpPr>
                    <a:spLocks/>
                  </p:cNvSpPr>
                  <p:nvPr/>
                </p:nvSpPr>
                <p:spPr bwMode="auto">
                  <a:xfrm>
                    <a:off x="8000851" y="1917641"/>
                    <a:ext cx="881706" cy="1057054"/>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cxnSp>
                <p:nvCxnSpPr>
                  <p:cNvPr id="176" name="Line 48">
                    <a:extLst>
                      <a:ext uri="{FF2B5EF4-FFF2-40B4-BE49-F238E27FC236}">
                        <a16:creationId xmlns:a16="http://schemas.microsoft.com/office/drawing/2014/main" id="{1F615483-7101-AD8C-62FF-CC8F3C2AEFE3}"/>
                      </a:ext>
                    </a:extLst>
                  </p:cNvPr>
                  <p:cNvCxnSpPr/>
                  <p:nvPr/>
                </p:nvCxnSpPr>
                <p:spPr bwMode="auto">
                  <a:xfrm>
                    <a:off x="8602788" y="2419959"/>
                    <a:ext cx="0" cy="0"/>
                  </a:xfrm>
                  <a:prstGeom prst="line">
                    <a:avLst/>
                  </a:prstGeom>
                  <a:grpFill/>
                  <a:ln w="6350">
                    <a:solidFill>
                      <a:srgbClr val="000000"/>
                    </a:solidFill>
                    <a:round/>
                    <a:headEnd/>
                    <a:tailEnd/>
                  </a:ln>
                </p:spPr>
              </p:cxnSp>
              <p:cxnSp>
                <p:nvCxnSpPr>
                  <p:cNvPr id="177" name="Line 49">
                    <a:extLst>
                      <a:ext uri="{FF2B5EF4-FFF2-40B4-BE49-F238E27FC236}">
                        <a16:creationId xmlns:a16="http://schemas.microsoft.com/office/drawing/2014/main" id="{E367D183-7FD2-9F13-07C1-1DA366E4AC2E}"/>
                      </a:ext>
                    </a:extLst>
                  </p:cNvPr>
                  <p:cNvCxnSpPr/>
                  <p:nvPr/>
                </p:nvCxnSpPr>
                <p:spPr bwMode="auto">
                  <a:xfrm>
                    <a:off x="8602788" y="2419959"/>
                    <a:ext cx="0" cy="0"/>
                  </a:xfrm>
                  <a:prstGeom prst="line">
                    <a:avLst/>
                  </a:prstGeom>
                  <a:grpFill/>
                  <a:ln w="6350" cap="flat">
                    <a:solidFill>
                      <a:srgbClr val="FFFFFF"/>
                    </a:solidFill>
                    <a:prstDash val="solid"/>
                    <a:miter lim="800000"/>
                    <a:headEnd/>
                    <a:tailEnd/>
                  </a:ln>
                </p:spPr>
              </p:cxnSp>
              <p:sp>
                <p:nvSpPr>
                  <p:cNvPr id="178" name="Freeform 67">
                    <a:extLst>
                      <a:ext uri="{FF2B5EF4-FFF2-40B4-BE49-F238E27FC236}">
                        <a16:creationId xmlns:a16="http://schemas.microsoft.com/office/drawing/2014/main" id="{B7574480-5009-A86B-C213-5F600780A7C0}"/>
                      </a:ext>
                    </a:extLst>
                  </p:cNvPr>
                  <p:cNvSpPr>
                    <a:spLocks/>
                  </p:cNvSpPr>
                  <p:nvPr/>
                </p:nvSpPr>
                <p:spPr bwMode="auto">
                  <a:xfrm>
                    <a:off x="8810499" y="2227769"/>
                    <a:ext cx="1030070" cy="1000272"/>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79" name="Freeform 68">
                    <a:extLst>
                      <a:ext uri="{FF2B5EF4-FFF2-40B4-BE49-F238E27FC236}">
                        <a16:creationId xmlns:a16="http://schemas.microsoft.com/office/drawing/2014/main" id="{0141ED17-8621-008C-8771-27753DC95219}"/>
                      </a:ext>
                    </a:extLst>
                  </p:cNvPr>
                  <p:cNvSpPr>
                    <a:spLocks/>
                  </p:cNvSpPr>
                  <p:nvPr/>
                </p:nvSpPr>
                <p:spPr bwMode="auto">
                  <a:xfrm>
                    <a:off x="8518008" y="2345704"/>
                    <a:ext cx="720626" cy="790608"/>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80" name="Freeform 69">
                    <a:extLst>
                      <a:ext uri="{FF2B5EF4-FFF2-40B4-BE49-F238E27FC236}">
                        <a16:creationId xmlns:a16="http://schemas.microsoft.com/office/drawing/2014/main" id="{9818D86E-5217-C3C8-2281-FAB34B4229C0}"/>
                      </a:ext>
                    </a:extLst>
                  </p:cNvPr>
                  <p:cNvSpPr>
                    <a:spLocks/>
                  </p:cNvSpPr>
                  <p:nvPr/>
                </p:nvSpPr>
                <p:spPr bwMode="auto">
                  <a:xfrm>
                    <a:off x="9573512" y="3092628"/>
                    <a:ext cx="576502" cy="681407"/>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181" name="Freeform 70">
                    <a:extLst>
                      <a:ext uri="{FF2B5EF4-FFF2-40B4-BE49-F238E27FC236}">
                        <a16:creationId xmlns:a16="http://schemas.microsoft.com/office/drawing/2014/main" id="{DC5E78EF-E2E5-E4AF-254D-2C36F3200D6F}"/>
                      </a:ext>
                    </a:extLst>
                  </p:cNvPr>
                  <p:cNvSpPr>
                    <a:spLocks/>
                  </p:cNvSpPr>
                  <p:nvPr/>
                </p:nvSpPr>
                <p:spPr bwMode="auto">
                  <a:xfrm>
                    <a:off x="9200483" y="3210567"/>
                    <a:ext cx="423896" cy="751294"/>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182" name="Freeform 71">
                    <a:extLst>
                      <a:ext uri="{FF2B5EF4-FFF2-40B4-BE49-F238E27FC236}">
                        <a16:creationId xmlns:a16="http://schemas.microsoft.com/office/drawing/2014/main" id="{39B3F24E-A3BE-C829-9E6C-C977E4DA6E83}"/>
                      </a:ext>
                    </a:extLst>
                  </p:cNvPr>
                  <p:cNvSpPr>
                    <a:spLocks/>
                  </p:cNvSpPr>
                  <p:nvPr/>
                </p:nvSpPr>
                <p:spPr bwMode="auto">
                  <a:xfrm>
                    <a:off x="8721479" y="3114472"/>
                    <a:ext cx="546827" cy="98716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83" name="Freeform 72">
                    <a:extLst>
                      <a:ext uri="{FF2B5EF4-FFF2-40B4-BE49-F238E27FC236}">
                        <a16:creationId xmlns:a16="http://schemas.microsoft.com/office/drawing/2014/main" id="{60D42E1E-6044-2EB7-C64D-2FB3301A9214}"/>
                      </a:ext>
                    </a:extLst>
                  </p:cNvPr>
                  <p:cNvSpPr>
                    <a:spLocks/>
                  </p:cNvSpPr>
                  <p:nvPr/>
                </p:nvSpPr>
                <p:spPr bwMode="auto">
                  <a:xfrm>
                    <a:off x="8051720" y="2896069"/>
                    <a:ext cx="830839" cy="628993"/>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grpSp>
            <p:grpSp>
              <p:nvGrpSpPr>
                <p:cNvPr id="81" name="Group 80">
                  <a:extLst>
                    <a:ext uri="{FF2B5EF4-FFF2-40B4-BE49-F238E27FC236}">
                      <a16:creationId xmlns:a16="http://schemas.microsoft.com/office/drawing/2014/main" id="{CE68A38A-ECC3-6CAB-6161-57B3A58B77DE}"/>
                    </a:ext>
                  </a:extLst>
                </p:cNvPr>
                <p:cNvGrpSpPr/>
                <p:nvPr/>
              </p:nvGrpSpPr>
              <p:grpSpPr>
                <a:xfrm>
                  <a:off x="3582190" y="1152903"/>
                  <a:ext cx="7715728" cy="4963819"/>
                  <a:chOff x="4474027" y="1515787"/>
                  <a:chExt cx="7176579" cy="4616964"/>
                </a:xfrm>
                <a:gradFill flip="none" rotWithShape="1">
                  <a:gsLst>
                    <a:gs pos="9000">
                      <a:srgbClr val="9CB9E2">
                        <a:alpha val="85000"/>
                      </a:srgbClr>
                    </a:gs>
                    <a:gs pos="77000">
                      <a:srgbClr val="A6BCD6">
                        <a:alpha val="44000"/>
                      </a:srgbClr>
                    </a:gs>
                  </a:gsLst>
                  <a:lin ang="18900000" scaled="1"/>
                  <a:tileRect/>
                </a:gradFill>
              </p:grpSpPr>
              <p:sp>
                <p:nvSpPr>
                  <p:cNvPr id="82" name="Freeform 22">
                    <a:extLst>
                      <a:ext uri="{FF2B5EF4-FFF2-40B4-BE49-F238E27FC236}">
                        <a16:creationId xmlns:a16="http://schemas.microsoft.com/office/drawing/2014/main" id="{0EFAFF07-526D-B68C-66AA-AB17FD7DE5C3}"/>
                      </a:ext>
                    </a:extLst>
                  </p:cNvPr>
                  <p:cNvSpPr>
                    <a:spLocks/>
                  </p:cNvSpPr>
                  <p:nvPr/>
                </p:nvSpPr>
                <p:spPr bwMode="auto">
                  <a:xfrm>
                    <a:off x="4825865" y="1515787"/>
                    <a:ext cx="919857" cy="70324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solidFill>
                    <a:srgbClr val="6FBE44"/>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83" name="Freeform 23">
                    <a:extLst>
                      <a:ext uri="{FF2B5EF4-FFF2-40B4-BE49-F238E27FC236}">
                        <a16:creationId xmlns:a16="http://schemas.microsoft.com/office/drawing/2014/main" id="{8A7A98FC-7C10-F737-C9E4-39495CFF1515}"/>
                      </a:ext>
                    </a:extLst>
                  </p:cNvPr>
                  <p:cNvSpPr>
                    <a:spLocks/>
                  </p:cNvSpPr>
                  <p:nvPr/>
                </p:nvSpPr>
                <p:spPr bwMode="auto">
                  <a:xfrm>
                    <a:off x="6199291" y="3992435"/>
                    <a:ext cx="966486" cy="1022108"/>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solidFill>
                    <a:srgbClr val="6FBE44"/>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84" name="Freeform 24">
                    <a:extLst>
                      <a:ext uri="{FF2B5EF4-FFF2-40B4-BE49-F238E27FC236}">
                        <a16:creationId xmlns:a16="http://schemas.microsoft.com/office/drawing/2014/main" id="{A66E9414-B599-C7AB-51AB-76A87A8387DF}"/>
                      </a:ext>
                    </a:extLst>
                  </p:cNvPr>
                  <p:cNvSpPr>
                    <a:spLocks/>
                  </p:cNvSpPr>
                  <p:nvPr/>
                </p:nvSpPr>
                <p:spPr bwMode="auto">
                  <a:xfrm>
                    <a:off x="6559599" y="4184628"/>
                    <a:ext cx="1916016" cy="194812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solidFill>
                    <a:srgbClr val="195A87"/>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85" name="Freeform 25">
                    <a:extLst>
                      <a:ext uri="{FF2B5EF4-FFF2-40B4-BE49-F238E27FC236}">
                        <a16:creationId xmlns:a16="http://schemas.microsoft.com/office/drawing/2014/main" id="{ABC46662-3F54-FBB1-0A57-CC0B632466C8}"/>
                      </a:ext>
                    </a:extLst>
                  </p:cNvPr>
                  <p:cNvSpPr>
                    <a:spLocks/>
                  </p:cNvSpPr>
                  <p:nvPr/>
                </p:nvSpPr>
                <p:spPr bwMode="auto">
                  <a:xfrm>
                    <a:off x="5415079" y="3870130"/>
                    <a:ext cx="928333" cy="112694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solidFill>
                    <a:srgbClr val="6FBE44"/>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86" name="Freeform 26">
                    <a:extLst>
                      <a:ext uri="{FF2B5EF4-FFF2-40B4-BE49-F238E27FC236}">
                        <a16:creationId xmlns:a16="http://schemas.microsoft.com/office/drawing/2014/main" id="{76188D9B-BF46-ADFD-25CB-4C8EAD360652}"/>
                      </a:ext>
                    </a:extLst>
                  </p:cNvPr>
                  <p:cNvSpPr>
                    <a:spLocks/>
                  </p:cNvSpPr>
                  <p:nvPr/>
                </p:nvSpPr>
                <p:spPr bwMode="auto">
                  <a:xfrm>
                    <a:off x="4474027" y="2655832"/>
                    <a:ext cx="1089414" cy="1943755"/>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solidFill>
                    <a:srgbClr val="195A87"/>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87" name="Freeform 27">
                    <a:extLst>
                      <a:ext uri="{FF2B5EF4-FFF2-40B4-BE49-F238E27FC236}">
                        <a16:creationId xmlns:a16="http://schemas.microsoft.com/office/drawing/2014/main" id="{537E1F04-EAF5-3790-A22C-8861E4BDC872}"/>
                      </a:ext>
                    </a:extLst>
                  </p:cNvPr>
                  <p:cNvSpPr>
                    <a:spLocks/>
                  </p:cNvSpPr>
                  <p:nvPr/>
                </p:nvSpPr>
                <p:spPr bwMode="auto">
                  <a:xfrm>
                    <a:off x="7148820" y="4092902"/>
                    <a:ext cx="1191150" cy="659570"/>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solidFill>
                    <a:srgbClr val="195A87"/>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88" name="Freeform 28">
                    <a:extLst>
                      <a:ext uri="{FF2B5EF4-FFF2-40B4-BE49-F238E27FC236}">
                        <a16:creationId xmlns:a16="http://schemas.microsoft.com/office/drawing/2014/main" id="{F411EB3E-877F-7C35-64D8-B2D9DF66095E}"/>
                      </a:ext>
                    </a:extLst>
                  </p:cNvPr>
                  <p:cNvSpPr>
                    <a:spLocks/>
                  </p:cNvSpPr>
                  <p:nvPr/>
                </p:nvSpPr>
                <p:spPr bwMode="auto">
                  <a:xfrm>
                    <a:off x="7301424" y="3560006"/>
                    <a:ext cx="1008874" cy="576576"/>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solidFill>
                    <a:srgbClr val="FF7900"/>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89" name="Freeform 29">
                    <a:extLst>
                      <a:ext uri="{FF2B5EF4-FFF2-40B4-BE49-F238E27FC236}">
                        <a16:creationId xmlns:a16="http://schemas.microsoft.com/office/drawing/2014/main" id="{02E9E98E-D3DD-BE67-08B4-16E6D4C411BE}"/>
                      </a:ext>
                    </a:extLst>
                  </p:cNvPr>
                  <p:cNvSpPr>
                    <a:spLocks/>
                  </p:cNvSpPr>
                  <p:nvPr/>
                </p:nvSpPr>
                <p:spPr bwMode="auto">
                  <a:xfrm>
                    <a:off x="7089475" y="3009639"/>
                    <a:ext cx="1123327" cy="585312"/>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solidFill>
                    <a:srgbClr val="FF7900"/>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90" name="Freeform 30">
                    <a:extLst>
                      <a:ext uri="{FF2B5EF4-FFF2-40B4-BE49-F238E27FC236}">
                        <a16:creationId xmlns:a16="http://schemas.microsoft.com/office/drawing/2014/main" id="{25369C15-076C-4CA6-10B8-E1E156D1F5DD}"/>
                      </a:ext>
                    </a:extLst>
                  </p:cNvPr>
                  <p:cNvSpPr>
                    <a:spLocks/>
                  </p:cNvSpPr>
                  <p:nvPr/>
                </p:nvSpPr>
                <p:spPr bwMode="auto">
                  <a:xfrm>
                    <a:off x="7123385" y="2485480"/>
                    <a:ext cx="966486" cy="663937"/>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solidFill>
                    <a:srgbClr val="195A87"/>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91" name="Freeform 31">
                    <a:extLst>
                      <a:ext uri="{FF2B5EF4-FFF2-40B4-BE49-F238E27FC236}">
                        <a16:creationId xmlns:a16="http://schemas.microsoft.com/office/drawing/2014/main" id="{6FFF2A21-2777-0CF1-4941-8771B601E307}"/>
                      </a:ext>
                    </a:extLst>
                  </p:cNvPr>
                  <p:cNvSpPr>
                    <a:spLocks/>
                  </p:cNvSpPr>
                  <p:nvPr/>
                </p:nvSpPr>
                <p:spPr bwMode="auto">
                  <a:xfrm>
                    <a:off x="6190813" y="2533524"/>
                    <a:ext cx="970724" cy="825551"/>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solidFill>
                    <a:srgbClr val="195A87"/>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92" name="Freeform 32">
                    <a:extLst>
                      <a:ext uri="{FF2B5EF4-FFF2-40B4-BE49-F238E27FC236}">
                        <a16:creationId xmlns:a16="http://schemas.microsoft.com/office/drawing/2014/main" id="{6A478BEA-3AEC-27F6-90A6-7A8D89C3DB1E}"/>
                      </a:ext>
                    </a:extLst>
                  </p:cNvPr>
                  <p:cNvSpPr>
                    <a:spLocks/>
                  </p:cNvSpPr>
                  <p:nvPr/>
                </p:nvSpPr>
                <p:spPr bwMode="auto">
                  <a:xfrm>
                    <a:off x="7174254" y="1939480"/>
                    <a:ext cx="902900" cy="598418"/>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solidFill>
                    <a:srgbClr val="195A87"/>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93" name="Freeform 33">
                    <a:extLst>
                      <a:ext uri="{FF2B5EF4-FFF2-40B4-BE49-F238E27FC236}">
                        <a16:creationId xmlns:a16="http://schemas.microsoft.com/office/drawing/2014/main" id="{2E71ECBE-EE54-81A8-AD09-372EADF9D0F2}"/>
                      </a:ext>
                    </a:extLst>
                  </p:cNvPr>
                  <p:cNvSpPr>
                    <a:spLocks/>
                  </p:cNvSpPr>
                  <p:nvPr/>
                </p:nvSpPr>
                <p:spPr bwMode="auto">
                  <a:xfrm>
                    <a:off x="6343415" y="3284823"/>
                    <a:ext cx="1008874" cy="816814"/>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solidFill>
                    <a:srgbClr val="195A87"/>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94" name="Freeform 34">
                    <a:extLst>
                      <a:ext uri="{FF2B5EF4-FFF2-40B4-BE49-F238E27FC236}">
                        <a16:creationId xmlns:a16="http://schemas.microsoft.com/office/drawing/2014/main" id="{B401D8E4-74DF-B8A3-5F4D-720412B06B3C}"/>
                      </a:ext>
                    </a:extLst>
                  </p:cNvPr>
                  <p:cNvSpPr>
                    <a:spLocks/>
                  </p:cNvSpPr>
                  <p:nvPr/>
                </p:nvSpPr>
                <p:spPr bwMode="auto">
                  <a:xfrm>
                    <a:off x="5673657" y="2992167"/>
                    <a:ext cx="775732" cy="1000272"/>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solidFill>
                    <a:srgbClr val="195A87"/>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95" name="Freeform 35">
                    <a:extLst>
                      <a:ext uri="{FF2B5EF4-FFF2-40B4-BE49-F238E27FC236}">
                        <a16:creationId xmlns:a16="http://schemas.microsoft.com/office/drawing/2014/main" id="{FF8E550E-9B4F-E337-4F65-B19754425791}"/>
                      </a:ext>
                    </a:extLst>
                  </p:cNvPr>
                  <p:cNvSpPr>
                    <a:spLocks/>
                  </p:cNvSpPr>
                  <p:nvPr/>
                </p:nvSpPr>
                <p:spPr bwMode="auto">
                  <a:xfrm>
                    <a:off x="4948793" y="2808712"/>
                    <a:ext cx="890185" cy="1389019"/>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solidFill>
                    <a:srgbClr val="F2AA1E"/>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96" name="Freeform 36">
                    <a:extLst>
                      <a:ext uri="{FF2B5EF4-FFF2-40B4-BE49-F238E27FC236}">
                        <a16:creationId xmlns:a16="http://schemas.microsoft.com/office/drawing/2014/main" id="{AFC2FFC2-674E-35F6-AB77-CB77AA1DC3A8}"/>
                      </a:ext>
                    </a:extLst>
                  </p:cNvPr>
                  <p:cNvSpPr>
                    <a:spLocks/>
                  </p:cNvSpPr>
                  <p:nvPr/>
                </p:nvSpPr>
                <p:spPr bwMode="auto">
                  <a:xfrm>
                    <a:off x="4571525" y="1943849"/>
                    <a:ext cx="1106371" cy="965328"/>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solidFill>
                    <a:srgbClr val="195A87"/>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97" name="Freeform 37">
                    <a:extLst>
                      <a:ext uri="{FF2B5EF4-FFF2-40B4-BE49-F238E27FC236}">
                        <a16:creationId xmlns:a16="http://schemas.microsoft.com/office/drawing/2014/main" id="{C651A8B2-929B-6C28-2C79-357E8E93C171}"/>
                      </a:ext>
                    </a:extLst>
                  </p:cNvPr>
                  <p:cNvSpPr>
                    <a:spLocks/>
                  </p:cNvSpPr>
                  <p:nvPr/>
                </p:nvSpPr>
                <p:spPr bwMode="auto">
                  <a:xfrm>
                    <a:off x="5474422" y="1686138"/>
                    <a:ext cx="818120" cy="1380283"/>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solidFill>
                    <a:srgbClr val="6FBE44"/>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98" name="Freeform 38">
                    <a:extLst>
                      <a:ext uri="{FF2B5EF4-FFF2-40B4-BE49-F238E27FC236}">
                        <a16:creationId xmlns:a16="http://schemas.microsoft.com/office/drawing/2014/main" id="{67E91F01-5E29-2776-4EFF-3FE98C359465}"/>
                      </a:ext>
                    </a:extLst>
                  </p:cNvPr>
                  <p:cNvSpPr>
                    <a:spLocks/>
                  </p:cNvSpPr>
                  <p:nvPr/>
                </p:nvSpPr>
                <p:spPr bwMode="auto">
                  <a:xfrm>
                    <a:off x="5822020" y="1716713"/>
                    <a:ext cx="1403099" cy="934751"/>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solidFill>
                    <a:srgbClr val="195A87"/>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99" name="Freeform 39">
                    <a:extLst>
                      <a:ext uri="{FF2B5EF4-FFF2-40B4-BE49-F238E27FC236}">
                        <a16:creationId xmlns:a16="http://schemas.microsoft.com/office/drawing/2014/main" id="{A86B8798-8193-5D0B-EC34-EE49BF8D6BA6}"/>
                      </a:ext>
                    </a:extLst>
                  </p:cNvPr>
                  <p:cNvSpPr>
                    <a:spLocks/>
                  </p:cNvSpPr>
                  <p:nvPr/>
                </p:nvSpPr>
                <p:spPr bwMode="auto">
                  <a:xfrm>
                    <a:off x="11154646" y="1830283"/>
                    <a:ext cx="495960" cy="816814"/>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solidFill>
                    <a:srgbClr val="FF7900"/>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00" name="Freeform 40">
                    <a:extLst>
                      <a:ext uri="{FF2B5EF4-FFF2-40B4-BE49-F238E27FC236}">
                        <a16:creationId xmlns:a16="http://schemas.microsoft.com/office/drawing/2014/main" id="{A3F90737-0D6E-ACC8-9B78-CB65DE52ED5C}"/>
                      </a:ext>
                    </a:extLst>
                  </p:cNvPr>
                  <p:cNvSpPr>
                    <a:spLocks/>
                  </p:cNvSpPr>
                  <p:nvPr/>
                </p:nvSpPr>
                <p:spPr bwMode="auto">
                  <a:xfrm>
                    <a:off x="10200879" y="2389387"/>
                    <a:ext cx="1025831" cy="777503"/>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solidFill>
                    <a:srgbClr val="E71C74"/>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101" name="Freeform 41">
                    <a:extLst>
                      <a:ext uri="{FF2B5EF4-FFF2-40B4-BE49-F238E27FC236}">
                        <a16:creationId xmlns:a16="http://schemas.microsoft.com/office/drawing/2014/main" id="{02156735-D434-1592-ECA8-39C8B0C02A20}"/>
                      </a:ext>
                    </a:extLst>
                  </p:cNvPr>
                  <p:cNvSpPr>
                    <a:spLocks/>
                  </p:cNvSpPr>
                  <p:nvPr/>
                </p:nvSpPr>
                <p:spPr bwMode="auto">
                  <a:xfrm>
                    <a:off x="10891832" y="2336969"/>
                    <a:ext cx="237383" cy="441168"/>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solidFill>
                    <a:srgbClr val="E71C74"/>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02" name="Freeform 42">
                    <a:extLst>
                      <a:ext uri="{FF2B5EF4-FFF2-40B4-BE49-F238E27FC236}">
                        <a16:creationId xmlns:a16="http://schemas.microsoft.com/office/drawing/2014/main" id="{410356B2-72E6-DC8C-2012-71A329CB17F7}"/>
                      </a:ext>
                    </a:extLst>
                  </p:cNvPr>
                  <p:cNvSpPr>
                    <a:spLocks/>
                  </p:cNvSpPr>
                  <p:nvPr/>
                </p:nvSpPr>
                <p:spPr bwMode="auto">
                  <a:xfrm>
                    <a:off x="11078344" y="2280184"/>
                    <a:ext cx="211949" cy="48484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solidFill>
                    <a:srgbClr val="E71C74"/>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03" name="Freeform 43">
                    <a:extLst>
                      <a:ext uri="{FF2B5EF4-FFF2-40B4-BE49-F238E27FC236}">
                        <a16:creationId xmlns:a16="http://schemas.microsoft.com/office/drawing/2014/main" id="{30193950-0C23-0578-2D4E-2E9A60A0518D}"/>
                      </a:ext>
                    </a:extLst>
                  </p:cNvPr>
                  <p:cNvSpPr>
                    <a:spLocks/>
                  </p:cNvSpPr>
                  <p:nvPr/>
                </p:nvSpPr>
                <p:spPr bwMode="auto">
                  <a:xfrm>
                    <a:off x="10997808" y="2869864"/>
                    <a:ext cx="237383" cy="222768"/>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solidFill>
                    <a:srgbClr val="C96AB6"/>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04" name="Freeform 44">
                    <a:extLst>
                      <a:ext uri="{FF2B5EF4-FFF2-40B4-BE49-F238E27FC236}">
                        <a16:creationId xmlns:a16="http://schemas.microsoft.com/office/drawing/2014/main" id="{5CC7A415-0B3C-BFB1-0963-540F5734D318}"/>
                      </a:ext>
                    </a:extLst>
                  </p:cNvPr>
                  <p:cNvSpPr>
                    <a:spLocks/>
                  </p:cNvSpPr>
                  <p:nvPr/>
                </p:nvSpPr>
                <p:spPr bwMode="auto">
                  <a:xfrm>
                    <a:off x="11209755" y="2848021"/>
                    <a:ext cx="101736" cy="135409"/>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solidFill>
                    <a:srgbClr val="C96AB6"/>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05" name="Freeform 45">
                    <a:extLst>
                      <a:ext uri="{FF2B5EF4-FFF2-40B4-BE49-F238E27FC236}">
                        <a16:creationId xmlns:a16="http://schemas.microsoft.com/office/drawing/2014/main" id="{5953D3AF-F60A-154E-3777-AABF531AFE8E}"/>
                      </a:ext>
                    </a:extLst>
                  </p:cNvPr>
                  <p:cNvSpPr>
                    <a:spLocks/>
                  </p:cNvSpPr>
                  <p:nvPr/>
                </p:nvSpPr>
                <p:spPr bwMode="auto">
                  <a:xfrm>
                    <a:off x="10997809" y="2690773"/>
                    <a:ext cx="462047" cy="240241"/>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solidFill>
                    <a:srgbClr val="E71C74"/>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06" name="Freeform 46">
                    <a:extLst>
                      <a:ext uri="{FF2B5EF4-FFF2-40B4-BE49-F238E27FC236}">
                        <a16:creationId xmlns:a16="http://schemas.microsoft.com/office/drawing/2014/main" id="{BC1ABC85-8392-407A-29B2-1C4E0A90E42A}"/>
                      </a:ext>
                    </a:extLst>
                  </p:cNvPr>
                  <p:cNvSpPr>
                    <a:spLocks/>
                  </p:cNvSpPr>
                  <p:nvPr/>
                </p:nvSpPr>
                <p:spPr bwMode="auto">
                  <a:xfrm>
                    <a:off x="11353880" y="2913542"/>
                    <a:ext cx="42389" cy="30578"/>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07" name="Freeform 47">
                    <a:extLst>
                      <a:ext uri="{FF2B5EF4-FFF2-40B4-BE49-F238E27FC236}">
                        <a16:creationId xmlns:a16="http://schemas.microsoft.com/office/drawing/2014/main" id="{72BA0E47-6F7A-D0CF-F44B-7D89CC002777}"/>
                      </a:ext>
                    </a:extLst>
                  </p:cNvPr>
                  <p:cNvSpPr>
                    <a:spLocks/>
                  </p:cNvSpPr>
                  <p:nvPr/>
                </p:nvSpPr>
                <p:spPr bwMode="auto">
                  <a:xfrm>
                    <a:off x="10819769" y="3079529"/>
                    <a:ext cx="178035" cy="410589"/>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solidFill>
                    <a:srgbClr val="E71C74"/>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08" name="Freeform 48">
                    <a:extLst>
                      <a:ext uri="{FF2B5EF4-FFF2-40B4-BE49-F238E27FC236}">
                        <a16:creationId xmlns:a16="http://schemas.microsoft.com/office/drawing/2014/main" id="{EE80D45B-BE30-3411-FB8D-6E23DDE62218}"/>
                      </a:ext>
                    </a:extLst>
                  </p:cNvPr>
                  <p:cNvSpPr>
                    <a:spLocks/>
                  </p:cNvSpPr>
                  <p:nvPr/>
                </p:nvSpPr>
                <p:spPr bwMode="auto">
                  <a:xfrm>
                    <a:off x="10785859" y="3363447"/>
                    <a:ext cx="139885" cy="235871"/>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solidFill>
                    <a:schemeClr val="accent3"/>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09" name="Freeform 49">
                    <a:extLst>
                      <a:ext uri="{FF2B5EF4-FFF2-40B4-BE49-F238E27FC236}">
                        <a16:creationId xmlns:a16="http://schemas.microsoft.com/office/drawing/2014/main" id="{0796CF50-B179-B0EA-98D2-F3C6A9F4135F}"/>
                      </a:ext>
                    </a:extLst>
                  </p:cNvPr>
                  <p:cNvSpPr>
                    <a:spLocks/>
                  </p:cNvSpPr>
                  <p:nvPr/>
                </p:nvSpPr>
                <p:spPr bwMode="auto">
                  <a:xfrm>
                    <a:off x="10107623" y="2970325"/>
                    <a:ext cx="796927" cy="532895"/>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solidFill>
                    <a:srgbClr val="FF7900"/>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110" name="Freeform 50">
                    <a:extLst>
                      <a:ext uri="{FF2B5EF4-FFF2-40B4-BE49-F238E27FC236}">
                        <a16:creationId xmlns:a16="http://schemas.microsoft.com/office/drawing/2014/main" id="{09FC92A6-5A18-B94F-76C1-34A5DBFE77F5}"/>
                      </a:ext>
                    </a:extLst>
                  </p:cNvPr>
                  <p:cNvSpPr>
                    <a:spLocks/>
                  </p:cNvSpPr>
                  <p:nvPr/>
                </p:nvSpPr>
                <p:spPr bwMode="auto">
                  <a:xfrm>
                    <a:off x="9361563" y="5106277"/>
                    <a:ext cx="1233538" cy="995904"/>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solidFill>
                    <a:srgbClr val="195A87"/>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11" name="Freeform 51">
                    <a:extLst>
                      <a:ext uri="{FF2B5EF4-FFF2-40B4-BE49-F238E27FC236}">
                        <a16:creationId xmlns:a16="http://schemas.microsoft.com/office/drawing/2014/main" id="{01C7A7B6-5DD8-D875-8402-E046C6EA16F0}"/>
                      </a:ext>
                    </a:extLst>
                  </p:cNvPr>
                  <p:cNvSpPr>
                    <a:spLocks/>
                  </p:cNvSpPr>
                  <p:nvPr/>
                </p:nvSpPr>
                <p:spPr bwMode="auto">
                  <a:xfrm>
                    <a:off x="8403556" y="4844193"/>
                    <a:ext cx="771494" cy="70324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solidFill>
                    <a:srgbClr val="0095D3"/>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112" name="Freeform 52">
                    <a:extLst>
                      <a:ext uri="{FF2B5EF4-FFF2-40B4-BE49-F238E27FC236}">
                        <a16:creationId xmlns:a16="http://schemas.microsoft.com/office/drawing/2014/main" id="{A9FB584F-613D-C6ED-DF4A-FB2C918A7817}"/>
                      </a:ext>
                    </a:extLst>
                  </p:cNvPr>
                  <p:cNvSpPr>
                    <a:spLocks/>
                  </p:cNvSpPr>
                  <p:nvPr/>
                </p:nvSpPr>
                <p:spPr bwMode="auto">
                  <a:xfrm>
                    <a:off x="8310298" y="4215204"/>
                    <a:ext cx="690952" cy="642097"/>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solidFill>
                    <a:srgbClr val="0095D3"/>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113" name="Freeform 53">
                    <a:extLst>
                      <a:ext uri="{FF2B5EF4-FFF2-40B4-BE49-F238E27FC236}">
                        <a16:creationId xmlns:a16="http://schemas.microsoft.com/office/drawing/2014/main" id="{34A015DF-0772-E4D5-AA79-C882BC742D09}"/>
                      </a:ext>
                    </a:extLst>
                  </p:cNvPr>
                  <p:cNvSpPr>
                    <a:spLocks/>
                  </p:cNvSpPr>
                  <p:nvPr/>
                </p:nvSpPr>
                <p:spPr bwMode="auto">
                  <a:xfrm>
                    <a:off x="8929188" y="4084165"/>
                    <a:ext cx="1169956" cy="393117"/>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solidFill>
                    <a:srgbClr val="F2AA1E"/>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114" name="Freeform 54">
                    <a:extLst>
                      <a:ext uri="{FF2B5EF4-FFF2-40B4-BE49-F238E27FC236}">
                        <a16:creationId xmlns:a16="http://schemas.microsoft.com/office/drawing/2014/main" id="{442E637C-E302-D588-3769-A354D9A12326}"/>
                      </a:ext>
                    </a:extLst>
                  </p:cNvPr>
                  <p:cNvSpPr>
                    <a:spLocks/>
                  </p:cNvSpPr>
                  <p:nvPr/>
                </p:nvSpPr>
                <p:spPr bwMode="auto">
                  <a:xfrm>
                    <a:off x="9760028" y="3953124"/>
                    <a:ext cx="1169956" cy="532895"/>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solidFill>
                    <a:srgbClr val="0095D3"/>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15" name="Freeform 55">
                    <a:extLst>
                      <a:ext uri="{FF2B5EF4-FFF2-40B4-BE49-F238E27FC236}">
                        <a16:creationId xmlns:a16="http://schemas.microsoft.com/office/drawing/2014/main" id="{AEEFE856-7ABB-6192-F578-23AF9D9E54EF}"/>
                      </a:ext>
                    </a:extLst>
                  </p:cNvPr>
                  <p:cNvSpPr>
                    <a:spLocks/>
                  </p:cNvSpPr>
                  <p:nvPr/>
                </p:nvSpPr>
                <p:spPr bwMode="auto">
                  <a:xfrm>
                    <a:off x="9590469" y="4389925"/>
                    <a:ext cx="720626" cy="799346"/>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solidFill>
                    <a:srgbClr val="0095D3"/>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16" name="Freeform 56">
                    <a:extLst>
                      <a:ext uri="{FF2B5EF4-FFF2-40B4-BE49-F238E27FC236}">
                        <a16:creationId xmlns:a16="http://schemas.microsoft.com/office/drawing/2014/main" id="{239ABD2E-E978-8342-E2E9-D2CD23F7958F}"/>
                      </a:ext>
                    </a:extLst>
                  </p:cNvPr>
                  <p:cNvSpPr>
                    <a:spLocks/>
                  </p:cNvSpPr>
                  <p:nvPr/>
                </p:nvSpPr>
                <p:spPr bwMode="auto">
                  <a:xfrm>
                    <a:off x="9827852" y="3503222"/>
                    <a:ext cx="1051265" cy="607152"/>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solidFill>
                    <a:srgbClr val="FF7900"/>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17" name="Freeform 57">
                    <a:extLst>
                      <a:ext uri="{FF2B5EF4-FFF2-40B4-BE49-F238E27FC236}">
                        <a16:creationId xmlns:a16="http://schemas.microsoft.com/office/drawing/2014/main" id="{18F3BE41-39C3-52BB-A399-8B2FC2D2D0C7}"/>
                      </a:ext>
                    </a:extLst>
                  </p:cNvPr>
                  <p:cNvSpPr>
                    <a:spLocks/>
                  </p:cNvSpPr>
                  <p:nvPr/>
                </p:nvSpPr>
                <p:spPr bwMode="auto">
                  <a:xfrm>
                    <a:off x="9921107" y="4324404"/>
                    <a:ext cx="678236" cy="541631"/>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solidFill>
                    <a:srgbClr val="FF7900"/>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118" name="Freeform 58">
                    <a:extLst>
                      <a:ext uri="{FF2B5EF4-FFF2-40B4-BE49-F238E27FC236}">
                        <a16:creationId xmlns:a16="http://schemas.microsoft.com/office/drawing/2014/main" id="{01887471-F6DF-8BFA-A26A-FDD9A192D57F}"/>
                      </a:ext>
                    </a:extLst>
                  </p:cNvPr>
                  <p:cNvSpPr>
                    <a:spLocks/>
                  </p:cNvSpPr>
                  <p:nvPr/>
                </p:nvSpPr>
                <p:spPr bwMode="auto">
                  <a:xfrm>
                    <a:off x="9221676" y="4424868"/>
                    <a:ext cx="534111" cy="882333"/>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solidFill>
                    <a:srgbClr val="0095D3"/>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119" name="Freeform 59">
                    <a:extLst>
                      <a:ext uri="{FF2B5EF4-FFF2-40B4-BE49-F238E27FC236}">
                        <a16:creationId xmlns:a16="http://schemas.microsoft.com/office/drawing/2014/main" id="{4548BE50-8D0F-8090-DAB8-EA171AB854E7}"/>
                      </a:ext>
                    </a:extLst>
                  </p:cNvPr>
                  <p:cNvSpPr>
                    <a:spLocks/>
                  </p:cNvSpPr>
                  <p:nvPr/>
                </p:nvSpPr>
                <p:spPr bwMode="auto">
                  <a:xfrm>
                    <a:off x="8755389" y="4455444"/>
                    <a:ext cx="491723" cy="886702"/>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solidFill>
                    <a:srgbClr val="0095D3"/>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20" name="Freeform 60">
                    <a:extLst>
                      <a:ext uri="{FF2B5EF4-FFF2-40B4-BE49-F238E27FC236}">
                        <a16:creationId xmlns:a16="http://schemas.microsoft.com/office/drawing/2014/main" id="{FD663AC8-DCB3-9BD7-002C-797D3C8CCFE1}"/>
                      </a:ext>
                    </a:extLst>
                  </p:cNvPr>
                  <p:cNvSpPr>
                    <a:spLocks/>
                  </p:cNvSpPr>
                  <p:nvPr/>
                </p:nvSpPr>
                <p:spPr bwMode="auto">
                  <a:xfrm>
                    <a:off x="10306855" y="3385287"/>
                    <a:ext cx="610412" cy="458641"/>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solidFill>
                    <a:srgbClr val="0095D3"/>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21" name="Freeform 61">
                    <a:extLst>
                      <a:ext uri="{FF2B5EF4-FFF2-40B4-BE49-F238E27FC236}">
                        <a16:creationId xmlns:a16="http://schemas.microsoft.com/office/drawing/2014/main" id="{D0B21664-AE9C-145C-CC76-FD2B22B164A2}"/>
                      </a:ext>
                    </a:extLst>
                  </p:cNvPr>
                  <p:cNvSpPr>
                    <a:spLocks/>
                  </p:cNvSpPr>
                  <p:nvPr/>
                </p:nvSpPr>
                <p:spPr bwMode="auto">
                  <a:xfrm>
                    <a:off x="9933822" y="3332871"/>
                    <a:ext cx="627369" cy="637727"/>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solidFill>
                    <a:srgbClr val="F2AA1E"/>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22" name="Freeform 62">
                    <a:extLst>
                      <a:ext uri="{FF2B5EF4-FFF2-40B4-BE49-F238E27FC236}">
                        <a16:creationId xmlns:a16="http://schemas.microsoft.com/office/drawing/2014/main" id="{32209F9A-C021-C49C-5930-A5AD774428A9}"/>
                      </a:ext>
                    </a:extLst>
                  </p:cNvPr>
                  <p:cNvSpPr>
                    <a:spLocks/>
                  </p:cNvSpPr>
                  <p:nvPr/>
                </p:nvSpPr>
                <p:spPr bwMode="auto">
                  <a:xfrm>
                    <a:off x="9013969" y="3673572"/>
                    <a:ext cx="1000396" cy="532895"/>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solidFill>
                    <a:srgbClr val="0095D3"/>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23" name="Freeform 63">
                    <a:extLst>
                      <a:ext uri="{FF2B5EF4-FFF2-40B4-BE49-F238E27FC236}">
                        <a16:creationId xmlns:a16="http://schemas.microsoft.com/office/drawing/2014/main" id="{1AA97D1D-66BF-774D-ED88-5E7B39BF267F}"/>
                      </a:ext>
                    </a:extLst>
                  </p:cNvPr>
                  <p:cNvSpPr>
                    <a:spLocks/>
                  </p:cNvSpPr>
                  <p:nvPr/>
                </p:nvSpPr>
                <p:spPr bwMode="auto">
                  <a:xfrm>
                    <a:off x="8161932" y="3485751"/>
                    <a:ext cx="911379" cy="816814"/>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solidFill>
                    <a:srgbClr val="FF7900"/>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a:p>
                </p:txBody>
              </p:sp>
              <p:sp>
                <p:nvSpPr>
                  <p:cNvPr id="124" name="Freeform 64">
                    <a:extLst>
                      <a:ext uri="{FF2B5EF4-FFF2-40B4-BE49-F238E27FC236}">
                        <a16:creationId xmlns:a16="http://schemas.microsoft.com/office/drawing/2014/main" id="{C86053BA-77FC-9104-2FF0-F306144C5F7A}"/>
                      </a:ext>
                    </a:extLst>
                  </p:cNvPr>
                  <p:cNvSpPr>
                    <a:spLocks/>
                  </p:cNvSpPr>
                  <p:nvPr/>
                </p:nvSpPr>
                <p:spPr bwMode="auto">
                  <a:xfrm>
                    <a:off x="8000851" y="1917641"/>
                    <a:ext cx="881706" cy="1057054"/>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solidFill>
                    <a:srgbClr val="FF7900"/>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cxnSp>
                <p:nvCxnSpPr>
                  <p:cNvPr id="125" name="Line 48">
                    <a:extLst>
                      <a:ext uri="{FF2B5EF4-FFF2-40B4-BE49-F238E27FC236}">
                        <a16:creationId xmlns:a16="http://schemas.microsoft.com/office/drawing/2014/main" id="{17CC3D19-C0A1-15A1-B202-B5A356C9E579}"/>
                      </a:ext>
                    </a:extLst>
                  </p:cNvPr>
                  <p:cNvCxnSpPr/>
                  <p:nvPr/>
                </p:nvCxnSpPr>
                <p:spPr bwMode="auto">
                  <a:xfrm>
                    <a:off x="8602788" y="2419959"/>
                    <a:ext cx="0" cy="0"/>
                  </a:xfrm>
                  <a:prstGeom prst="line">
                    <a:avLst/>
                  </a:prstGeom>
                  <a:grpFill/>
                  <a:ln w="6350">
                    <a:solidFill>
                      <a:srgbClr val="000000"/>
                    </a:solidFill>
                    <a:round/>
                    <a:headEnd/>
                    <a:tailEnd/>
                  </a:ln>
                </p:spPr>
              </p:cxnSp>
              <p:cxnSp>
                <p:nvCxnSpPr>
                  <p:cNvPr id="126" name="Line 49">
                    <a:extLst>
                      <a:ext uri="{FF2B5EF4-FFF2-40B4-BE49-F238E27FC236}">
                        <a16:creationId xmlns:a16="http://schemas.microsoft.com/office/drawing/2014/main" id="{53E36D06-7E7A-ADA9-66C8-BF3A1E96FAE7}"/>
                      </a:ext>
                    </a:extLst>
                  </p:cNvPr>
                  <p:cNvCxnSpPr/>
                  <p:nvPr/>
                </p:nvCxnSpPr>
                <p:spPr bwMode="auto">
                  <a:xfrm>
                    <a:off x="8602788" y="2419959"/>
                    <a:ext cx="0" cy="0"/>
                  </a:xfrm>
                  <a:prstGeom prst="line">
                    <a:avLst/>
                  </a:prstGeom>
                  <a:grpFill/>
                  <a:ln w="6350" cap="flat">
                    <a:solidFill>
                      <a:srgbClr val="FFFFFF"/>
                    </a:solidFill>
                    <a:prstDash val="solid"/>
                    <a:miter lim="800000"/>
                    <a:headEnd/>
                    <a:tailEnd/>
                  </a:ln>
                </p:spPr>
              </p:cxnSp>
              <p:sp>
                <p:nvSpPr>
                  <p:cNvPr id="127" name="Freeform 67">
                    <a:extLst>
                      <a:ext uri="{FF2B5EF4-FFF2-40B4-BE49-F238E27FC236}">
                        <a16:creationId xmlns:a16="http://schemas.microsoft.com/office/drawing/2014/main" id="{066CAC91-DCFC-371B-617D-324B4F91614E}"/>
                      </a:ext>
                    </a:extLst>
                  </p:cNvPr>
                  <p:cNvSpPr>
                    <a:spLocks/>
                  </p:cNvSpPr>
                  <p:nvPr/>
                </p:nvSpPr>
                <p:spPr bwMode="auto">
                  <a:xfrm>
                    <a:off x="8810499" y="2227769"/>
                    <a:ext cx="1030070" cy="1000272"/>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solidFill>
                    <a:srgbClr val="6FBE44"/>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128" name="Freeform 68">
                    <a:extLst>
                      <a:ext uri="{FF2B5EF4-FFF2-40B4-BE49-F238E27FC236}">
                        <a16:creationId xmlns:a16="http://schemas.microsoft.com/office/drawing/2014/main" id="{52ABE062-F208-AE53-6F11-072448054B2F}"/>
                      </a:ext>
                    </a:extLst>
                  </p:cNvPr>
                  <p:cNvSpPr>
                    <a:spLocks/>
                  </p:cNvSpPr>
                  <p:nvPr/>
                </p:nvSpPr>
                <p:spPr bwMode="auto">
                  <a:xfrm>
                    <a:off x="8518008" y="2345704"/>
                    <a:ext cx="720626" cy="790608"/>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solidFill>
                    <a:srgbClr val="195A87"/>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129" name="Freeform 69">
                    <a:extLst>
                      <a:ext uri="{FF2B5EF4-FFF2-40B4-BE49-F238E27FC236}">
                        <a16:creationId xmlns:a16="http://schemas.microsoft.com/office/drawing/2014/main" id="{8C2AEB9D-96C7-309D-A8C0-9A2B7593D1E1}"/>
                      </a:ext>
                    </a:extLst>
                  </p:cNvPr>
                  <p:cNvSpPr>
                    <a:spLocks/>
                  </p:cNvSpPr>
                  <p:nvPr/>
                </p:nvSpPr>
                <p:spPr bwMode="auto">
                  <a:xfrm>
                    <a:off x="9573512" y="3092628"/>
                    <a:ext cx="576502" cy="681407"/>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solidFill>
                    <a:srgbClr val="F2AA1E"/>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130" name="Freeform 70">
                    <a:extLst>
                      <a:ext uri="{FF2B5EF4-FFF2-40B4-BE49-F238E27FC236}">
                        <a16:creationId xmlns:a16="http://schemas.microsoft.com/office/drawing/2014/main" id="{C1751E99-7A71-8649-77B4-5DF905D2CF61}"/>
                      </a:ext>
                    </a:extLst>
                  </p:cNvPr>
                  <p:cNvSpPr>
                    <a:spLocks/>
                  </p:cNvSpPr>
                  <p:nvPr/>
                </p:nvSpPr>
                <p:spPr bwMode="auto">
                  <a:xfrm>
                    <a:off x="9200483" y="3210567"/>
                    <a:ext cx="423896" cy="751294"/>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solidFill>
                    <a:srgbClr val="F2AA1E"/>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131" name="Freeform 71">
                    <a:extLst>
                      <a:ext uri="{FF2B5EF4-FFF2-40B4-BE49-F238E27FC236}">
                        <a16:creationId xmlns:a16="http://schemas.microsoft.com/office/drawing/2014/main" id="{D73A5FDF-DCFD-B442-DA92-BA19E705A116}"/>
                      </a:ext>
                    </a:extLst>
                  </p:cNvPr>
                  <p:cNvSpPr>
                    <a:spLocks/>
                  </p:cNvSpPr>
                  <p:nvPr/>
                </p:nvSpPr>
                <p:spPr bwMode="auto">
                  <a:xfrm>
                    <a:off x="8721479" y="3114472"/>
                    <a:ext cx="546827" cy="98716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solidFill>
                    <a:srgbClr val="195A87"/>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sp>
                <p:nvSpPr>
                  <p:cNvPr id="132" name="Freeform 72">
                    <a:extLst>
                      <a:ext uri="{FF2B5EF4-FFF2-40B4-BE49-F238E27FC236}">
                        <a16:creationId xmlns:a16="http://schemas.microsoft.com/office/drawing/2014/main" id="{97C7B5B7-4BF5-39A3-2A00-23145F0B3E8C}"/>
                      </a:ext>
                    </a:extLst>
                  </p:cNvPr>
                  <p:cNvSpPr>
                    <a:spLocks/>
                  </p:cNvSpPr>
                  <p:nvPr/>
                </p:nvSpPr>
                <p:spPr bwMode="auto">
                  <a:xfrm>
                    <a:off x="8051720" y="2896069"/>
                    <a:ext cx="830839" cy="628993"/>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solidFill>
                    <a:srgbClr val="FF7900"/>
                  </a:solidFill>
                  <a:ln w="6350" cap="flat">
                    <a:solidFill>
                      <a:srgbClr val="FFFFFF"/>
                    </a:solidFill>
                    <a:prstDash val="solid"/>
                    <a:miter lim="800000"/>
                    <a:headEnd/>
                    <a:tailEnd/>
                  </a:ln>
                </p:spPr>
                <p:txBody>
                  <a:bodyPr vert="horz" wrap="square" lIns="182928" tIns="91464" rIns="182928" bIns="91464" numCol="1" anchor="t" anchorCtr="0" compatLnSpc="1">
                    <a:prstTxWarp prst="textNoShape">
                      <a:avLst/>
                    </a:prstTxWarp>
                  </a:bodyPr>
                  <a:lstStyle/>
                  <a:p>
                    <a:endParaRPr lang="en-US" dirty="0"/>
                  </a:p>
                </p:txBody>
              </p:sp>
            </p:grpSp>
          </p:grpSp>
          <p:pic>
            <p:nvPicPr>
              <p:cNvPr id="79" name="Graphic 78">
                <a:extLst>
                  <a:ext uri="{FF2B5EF4-FFF2-40B4-BE49-F238E27FC236}">
                    <a16:creationId xmlns:a16="http://schemas.microsoft.com/office/drawing/2014/main" id="{EAC0C53F-E51F-3875-BA4E-AFE0C94D3ED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025122" y="5625301"/>
                <a:ext cx="1312228" cy="815257"/>
              </a:xfrm>
              <a:prstGeom prst="rect">
                <a:avLst/>
              </a:prstGeom>
              <a:effectLst>
                <a:outerShdw blurRad="25400" sx="99000" sy="99000" algn="ctr" rotWithShape="0">
                  <a:prstClr val="black">
                    <a:alpha val="40000"/>
                  </a:prstClr>
                </a:outerShdw>
              </a:effectLst>
            </p:spPr>
          </p:pic>
        </p:grpSp>
        <p:grpSp>
          <p:nvGrpSpPr>
            <p:cNvPr id="22" name="Group 21">
              <a:extLst>
                <a:ext uri="{FF2B5EF4-FFF2-40B4-BE49-F238E27FC236}">
                  <a16:creationId xmlns:a16="http://schemas.microsoft.com/office/drawing/2014/main" id="{7ACFC46F-6522-2167-F263-40E18D4FCBB3}"/>
                </a:ext>
              </a:extLst>
            </p:cNvPr>
            <p:cNvGrpSpPr/>
            <p:nvPr/>
          </p:nvGrpSpPr>
          <p:grpSpPr>
            <a:xfrm>
              <a:off x="3822843" y="1412748"/>
              <a:ext cx="7517176" cy="4914910"/>
              <a:chOff x="3822843" y="1412748"/>
              <a:chExt cx="7517176" cy="4914910"/>
            </a:xfrm>
          </p:grpSpPr>
          <p:sp>
            <p:nvSpPr>
              <p:cNvPr id="23" name="TextBox 22">
                <a:extLst>
                  <a:ext uri="{FF2B5EF4-FFF2-40B4-BE49-F238E27FC236}">
                    <a16:creationId xmlns:a16="http://schemas.microsoft.com/office/drawing/2014/main" id="{D2F91B24-9410-72E0-8401-8B6516A4463C}"/>
                  </a:ext>
                </a:extLst>
              </p:cNvPr>
              <p:cNvSpPr txBox="1"/>
              <p:nvPr/>
            </p:nvSpPr>
            <p:spPr>
              <a:xfrm>
                <a:off x="4224528" y="1412748"/>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WA</a:t>
                </a:r>
              </a:p>
            </p:txBody>
          </p:sp>
          <p:sp>
            <p:nvSpPr>
              <p:cNvPr id="24" name="TextBox 23">
                <a:extLst>
                  <a:ext uri="{FF2B5EF4-FFF2-40B4-BE49-F238E27FC236}">
                    <a16:creationId xmlns:a16="http://schemas.microsoft.com/office/drawing/2014/main" id="{3F84A713-CF4B-0A3D-9CCE-6317F393863A}"/>
                  </a:ext>
                </a:extLst>
              </p:cNvPr>
              <p:cNvSpPr txBox="1"/>
              <p:nvPr/>
            </p:nvSpPr>
            <p:spPr>
              <a:xfrm>
                <a:off x="4046728" y="2011764"/>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OR</a:t>
                </a:r>
              </a:p>
            </p:txBody>
          </p:sp>
          <p:sp>
            <p:nvSpPr>
              <p:cNvPr id="25" name="TextBox 24">
                <a:extLst>
                  <a:ext uri="{FF2B5EF4-FFF2-40B4-BE49-F238E27FC236}">
                    <a16:creationId xmlns:a16="http://schemas.microsoft.com/office/drawing/2014/main" id="{374BAAEB-0D85-F6DA-96D3-042C66FF5EB9}"/>
                  </a:ext>
                </a:extLst>
              </p:cNvPr>
              <p:cNvSpPr txBox="1"/>
              <p:nvPr/>
            </p:nvSpPr>
            <p:spPr>
              <a:xfrm>
                <a:off x="4855295" y="2318680"/>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ID</a:t>
                </a:r>
              </a:p>
            </p:txBody>
          </p:sp>
          <p:sp>
            <p:nvSpPr>
              <p:cNvPr id="26" name="TextBox 25">
                <a:extLst>
                  <a:ext uri="{FF2B5EF4-FFF2-40B4-BE49-F238E27FC236}">
                    <a16:creationId xmlns:a16="http://schemas.microsoft.com/office/drawing/2014/main" id="{4710CEA6-11B9-341B-1C23-2E5265C787FF}"/>
                  </a:ext>
                </a:extLst>
              </p:cNvPr>
              <p:cNvSpPr txBox="1"/>
              <p:nvPr/>
            </p:nvSpPr>
            <p:spPr>
              <a:xfrm>
                <a:off x="5543212" y="1753201"/>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MT</a:t>
                </a:r>
              </a:p>
            </p:txBody>
          </p:sp>
          <p:sp>
            <p:nvSpPr>
              <p:cNvPr id="27" name="TextBox 26">
                <a:extLst>
                  <a:ext uri="{FF2B5EF4-FFF2-40B4-BE49-F238E27FC236}">
                    <a16:creationId xmlns:a16="http://schemas.microsoft.com/office/drawing/2014/main" id="{1F0202E7-5B3A-A991-A3E0-B1CB264FD14E}"/>
                  </a:ext>
                </a:extLst>
              </p:cNvPr>
              <p:cNvSpPr txBox="1"/>
              <p:nvPr/>
            </p:nvSpPr>
            <p:spPr>
              <a:xfrm>
                <a:off x="5755810" y="2527901"/>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WY</a:t>
                </a:r>
              </a:p>
            </p:txBody>
          </p:sp>
          <p:sp>
            <p:nvSpPr>
              <p:cNvPr id="28" name="TextBox 27">
                <a:extLst>
                  <a:ext uri="{FF2B5EF4-FFF2-40B4-BE49-F238E27FC236}">
                    <a16:creationId xmlns:a16="http://schemas.microsoft.com/office/drawing/2014/main" id="{76DCB97E-F5B8-346F-E054-30C8F92FCFA0}"/>
                  </a:ext>
                </a:extLst>
              </p:cNvPr>
              <p:cNvSpPr txBox="1"/>
              <p:nvPr/>
            </p:nvSpPr>
            <p:spPr>
              <a:xfrm>
                <a:off x="6786626" y="1825168"/>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ND</a:t>
                </a:r>
              </a:p>
            </p:txBody>
          </p:sp>
          <p:sp>
            <p:nvSpPr>
              <p:cNvPr id="29" name="TextBox 28">
                <a:extLst>
                  <a:ext uri="{FF2B5EF4-FFF2-40B4-BE49-F238E27FC236}">
                    <a16:creationId xmlns:a16="http://schemas.microsoft.com/office/drawing/2014/main" id="{C787B7E6-3077-258D-F38F-BEB918A72C5B}"/>
                  </a:ext>
                </a:extLst>
              </p:cNvPr>
              <p:cNvSpPr txBox="1"/>
              <p:nvPr/>
            </p:nvSpPr>
            <p:spPr>
              <a:xfrm>
                <a:off x="6786626" y="2393464"/>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SD</a:t>
                </a:r>
              </a:p>
            </p:txBody>
          </p:sp>
          <p:sp>
            <p:nvSpPr>
              <p:cNvPr id="30" name="TextBox 29">
                <a:extLst>
                  <a:ext uri="{FF2B5EF4-FFF2-40B4-BE49-F238E27FC236}">
                    <a16:creationId xmlns:a16="http://schemas.microsoft.com/office/drawing/2014/main" id="{D90C33D5-2025-40E6-2606-0247291D9109}"/>
                  </a:ext>
                </a:extLst>
              </p:cNvPr>
              <p:cNvSpPr txBox="1"/>
              <p:nvPr/>
            </p:nvSpPr>
            <p:spPr>
              <a:xfrm>
                <a:off x="7507480" y="2057070"/>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MN</a:t>
                </a:r>
              </a:p>
            </p:txBody>
          </p:sp>
          <p:sp>
            <p:nvSpPr>
              <p:cNvPr id="31" name="TextBox 30">
                <a:extLst>
                  <a:ext uri="{FF2B5EF4-FFF2-40B4-BE49-F238E27FC236}">
                    <a16:creationId xmlns:a16="http://schemas.microsoft.com/office/drawing/2014/main" id="{F73CD8F9-84FF-FBB2-F9B0-C3518AA09E0A}"/>
                  </a:ext>
                </a:extLst>
              </p:cNvPr>
              <p:cNvSpPr txBox="1"/>
              <p:nvPr/>
            </p:nvSpPr>
            <p:spPr>
              <a:xfrm>
                <a:off x="7650355" y="2857170"/>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IA</a:t>
                </a:r>
              </a:p>
            </p:txBody>
          </p:sp>
          <p:sp>
            <p:nvSpPr>
              <p:cNvPr id="32" name="TextBox 31">
                <a:extLst>
                  <a:ext uri="{FF2B5EF4-FFF2-40B4-BE49-F238E27FC236}">
                    <a16:creationId xmlns:a16="http://schemas.microsoft.com/office/drawing/2014/main" id="{98CB34B4-CEAA-84A9-5540-5B6A4765F01A}"/>
                  </a:ext>
                </a:extLst>
              </p:cNvPr>
              <p:cNvSpPr txBox="1"/>
              <p:nvPr/>
            </p:nvSpPr>
            <p:spPr>
              <a:xfrm>
                <a:off x="8123627" y="2318680"/>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WI</a:t>
                </a:r>
              </a:p>
            </p:txBody>
          </p:sp>
          <p:sp>
            <p:nvSpPr>
              <p:cNvPr id="33" name="TextBox 32">
                <a:extLst>
                  <a:ext uri="{FF2B5EF4-FFF2-40B4-BE49-F238E27FC236}">
                    <a16:creationId xmlns:a16="http://schemas.microsoft.com/office/drawing/2014/main" id="{84A4EF79-A73C-F6E4-C831-624A205E314D}"/>
                  </a:ext>
                </a:extLst>
              </p:cNvPr>
              <p:cNvSpPr txBox="1"/>
              <p:nvPr/>
            </p:nvSpPr>
            <p:spPr>
              <a:xfrm>
                <a:off x="6786626" y="2956340"/>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NE</a:t>
                </a:r>
              </a:p>
            </p:txBody>
          </p:sp>
          <p:sp>
            <p:nvSpPr>
              <p:cNvPr id="34" name="TextBox 33">
                <a:extLst>
                  <a:ext uri="{FF2B5EF4-FFF2-40B4-BE49-F238E27FC236}">
                    <a16:creationId xmlns:a16="http://schemas.microsoft.com/office/drawing/2014/main" id="{DCA0AC2E-D935-E65E-1A96-BFB6B4E5C6CB}"/>
                  </a:ext>
                </a:extLst>
              </p:cNvPr>
              <p:cNvSpPr txBox="1"/>
              <p:nvPr/>
            </p:nvSpPr>
            <p:spPr>
              <a:xfrm>
                <a:off x="5919121" y="3344647"/>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CO</a:t>
                </a:r>
              </a:p>
            </p:txBody>
          </p:sp>
          <p:sp>
            <p:nvSpPr>
              <p:cNvPr id="35" name="TextBox 34">
                <a:extLst>
                  <a:ext uri="{FF2B5EF4-FFF2-40B4-BE49-F238E27FC236}">
                    <a16:creationId xmlns:a16="http://schemas.microsoft.com/office/drawing/2014/main" id="{C64F8DE7-793F-7B73-964F-B5064031C4A7}"/>
                  </a:ext>
                </a:extLst>
              </p:cNvPr>
              <p:cNvSpPr txBox="1"/>
              <p:nvPr/>
            </p:nvSpPr>
            <p:spPr>
              <a:xfrm>
                <a:off x="5067893" y="3210252"/>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UT</a:t>
                </a:r>
              </a:p>
            </p:txBody>
          </p:sp>
          <p:sp>
            <p:nvSpPr>
              <p:cNvPr id="36" name="TextBox 35">
                <a:extLst>
                  <a:ext uri="{FF2B5EF4-FFF2-40B4-BE49-F238E27FC236}">
                    <a16:creationId xmlns:a16="http://schemas.microsoft.com/office/drawing/2014/main" id="{E6DA4830-F8BF-F598-842E-56864C23D534}"/>
                  </a:ext>
                </a:extLst>
              </p:cNvPr>
              <p:cNvSpPr txBox="1"/>
              <p:nvPr/>
            </p:nvSpPr>
            <p:spPr>
              <a:xfrm>
                <a:off x="4372568" y="2994652"/>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NV</a:t>
                </a:r>
              </a:p>
            </p:txBody>
          </p:sp>
          <p:sp>
            <p:nvSpPr>
              <p:cNvPr id="37" name="TextBox 36">
                <a:extLst>
                  <a:ext uri="{FF2B5EF4-FFF2-40B4-BE49-F238E27FC236}">
                    <a16:creationId xmlns:a16="http://schemas.microsoft.com/office/drawing/2014/main" id="{EC9CADD8-79F4-9D8B-35DF-7B7A655DE25A}"/>
                  </a:ext>
                </a:extLst>
              </p:cNvPr>
              <p:cNvSpPr txBox="1"/>
              <p:nvPr/>
            </p:nvSpPr>
            <p:spPr>
              <a:xfrm>
                <a:off x="3834130" y="3468987"/>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CA</a:t>
                </a:r>
              </a:p>
            </p:txBody>
          </p:sp>
          <p:sp>
            <p:nvSpPr>
              <p:cNvPr id="38" name="TextBox 37">
                <a:extLst>
                  <a:ext uri="{FF2B5EF4-FFF2-40B4-BE49-F238E27FC236}">
                    <a16:creationId xmlns:a16="http://schemas.microsoft.com/office/drawing/2014/main" id="{84AD4239-8385-795D-E11D-86F9D5E431FC}"/>
                  </a:ext>
                </a:extLst>
              </p:cNvPr>
              <p:cNvSpPr txBox="1"/>
              <p:nvPr/>
            </p:nvSpPr>
            <p:spPr>
              <a:xfrm>
                <a:off x="4944677" y="4072237"/>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AZ</a:t>
                </a:r>
              </a:p>
            </p:txBody>
          </p:sp>
          <p:sp>
            <p:nvSpPr>
              <p:cNvPr id="39" name="TextBox 38">
                <a:extLst>
                  <a:ext uri="{FF2B5EF4-FFF2-40B4-BE49-F238E27FC236}">
                    <a16:creationId xmlns:a16="http://schemas.microsoft.com/office/drawing/2014/main" id="{2F65B686-2148-DFE0-51D8-64E2E5A6515E}"/>
                  </a:ext>
                </a:extLst>
              </p:cNvPr>
              <p:cNvSpPr txBox="1"/>
              <p:nvPr/>
            </p:nvSpPr>
            <p:spPr>
              <a:xfrm>
                <a:off x="5755810" y="4203042"/>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NM</a:t>
                </a:r>
              </a:p>
            </p:txBody>
          </p:sp>
          <p:sp>
            <p:nvSpPr>
              <p:cNvPr id="40" name="TextBox 39">
                <a:extLst>
                  <a:ext uri="{FF2B5EF4-FFF2-40B4-BE49-F238E27FC236}">
                    <a16:creationId xmlns:a16="http://schemas.microsoft.com/office/drawing/2014/main" id="{4F15BF9C-F295-7B36-42B1-1E61E0807DB2}"/>
                  </a:ext>
                </a:extLst>
              </p:cNvPr>
              <p:cNvSpPr txBox="1"/>
              <p:nvPr/>
            </p:nvSpPr>
            <p:spPr>
              <a:xfrm>
                <a:off x="6701960" y="4831692"/>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TX</a:t>
                </a:r>
              </a:p>
            </p:txBody>
          </p:sp>
          <p:sp>
            <p:nvSpPr>
              <p:cNvPr id="41" name="TextBox 40">
                <a:extLst>
                  <a:ext uri="{FF2B5EF4-FFF2-40B4-BE49-F238E27FC236}">
                    <a16:creationId xmlns:a16="http://schemas.microsoft.com/office/drawing/2014/main" id="{BD08CC8C-B1AA-3D06-07A7-532118F9900E}"/>
                  </a:ext>
                </a:extLst>
              </p:cNvPr>
              <p:cNvSpPr txBox="1"/>
              <p:nvPr/>
            </p:nvSpPr>
            <p:spPr>
              <a:xfrm>
                <a:off x="7086983" y="4107792"/>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OK</a:t>
                </a:r>
              </a:p>
            </p:txBody>
          </p:sp>
          <p:sp>
            <p:nvSpPr>
              <p:cNvPr id="42" name="TextBox 41">
                <a:extLst>
                  <a:ext uri="{FF2B5EF4-FFF2-40B4-BE49-F238E27FC236}">
                    <a16:creationId xmlns:a16="http://schemas.microsoft.com/office/drawing/2014/main" id="{1D53F809-5A89-BF7B-752B-2A5A3AFCEDAE}"/>
                  </a:ext>
                </a:extLst>
              </p:cNvPr>
              <p:cNvSpPr txBox="1"/>
              <p:nvPr/>
            </p:nvSpPr>
            <p:spPr>
              <a:xfrm>
                <a:off x="6950458" y="3526138"/>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KS</a:t>
                </a:r>
              </a:p>
            </p:txBody>
          </p:sp>
          <p:sp>
            <p:nvSpPr>
              <p:cNvPr id="43" name="TextBox 42">
                <a:extLst>
                  <a:ext uri="{FF2B5EF4-FFF2-40B4-BE49-F238E27FC236}">
                    <a16:creationId xmlns:a16="http://schemas.microsoft.com/office/drawing/2014/main" id="{D6F5E431-B2C5-0F95-FCED-DB1718347426}"/>
                  </a:ext>
                </a:extLst>
              </p:cNvPr>
              <p:cNvSpPr txBox="1"/>
              <p:nvPr/>
            </p:nvSpPr>
            <p:spPr>
              <a:xfrm>
                <a:off x="7791514" y="3596839"/>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MO</a:t>
                </a:r>
              </a:p>
            </p:txBody>
          </p:sp>
          <p:sp>
            <p:nvSpPr>
              <p:cNvPr id="44" name="TextBox 43">
                <a:extLst>
                  <a:ext uri="{FF2B5EF4-FFF2-40B4-BE49-F238E27FC236}">
                    <a16:creationId xmlns:a16="http://schemas.microsoft.com/office/drawing/2014/main" id="{628E5CE4-8648-C41A-FCBF-83432AC92C53}"/>
                  </a:ext>
                </a:extLst>
              </p:cNvPr>
              <p:cNvSpPr txBox="1"/>
              <p:nvPr/>
            </p:nvSpPr>
            <p:spPr>
              <a:xfrm>
                <a:off x="7809366" y="4244511"/>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AR</a:t>
                </a:r>
              </a:p>
            </p:txBody>
          </p:sp>
          <p:sp>
            <p:nvSpPr>
              <p:cNvPr id="45" name="TextBox 44">
                <a:extLst>
                  <a:ext uri="{FF2B5EF4-FFF2-40B4-BE49-F238E27FC236}">
                    <a16:creationId xmlns:a16="http://schemas.microsoft.com/office/drawing/2014/main" id="{B0D7D2CB-0D51-FC4D-A6D1-588B32BAA603}"/>
                  </a:ext>
                </a:extLst>
              </p:cNvPr>
              <p:cNvSpPr txBox="1"/>
              <p:nvPr/>
            </p:nvSpPr>
            <p:spPr>
              <a:xfrm>
                <a:off x="8257041" y="3210252"/>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IL</a:t>
                </a:r>
              </a:p>
            </p:txBody>
          </p:sp>
          <p:sp>
            <p:nvSpPr>
              <p:cNvPr id="46" name="TextBox 45">
                <a:extLst>
                  <a:ext uri="{FF2B5EF4-FFF2-40B4-BE49-F238E27FC236}">
                    <a16:creationId xmlns:a16="http://schemas.microsoft.com/office/drawing/2014/main" id="{BBF2BCEA-EBA6-22BF-5B14-A7DEF14708A1}"/>
                  </a:ext>
                </a:extLst>
              </p:cNvPr>
              <p:cNvSpPr txBox="1"/>
              <p:nvPr/>
            </p:nvSpPr>
            <p:spPr>
              <a:xfrm>
                <a:off x="8682237" y="3169065"/>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IN</a:t>
                </a:r>
              </a:p>
            </p:txBody>
          </p:sp>
          <p:sp>
            <p:nvSpPr>
              <p:cNvPr id="47" name="TextBox 46">
                <a:extLst>
                  <a:ext uri="{FF2B5EF4-FFF2-40B4-BE49-F238E27FC236}">
                    <a16:creationId xmlns:a16="http://schemas.microsoft.com/office/drawing/2014/main" id="{CB6652BA-FFF9-970A-1B88-CC289F3F26EE}"/>
                  </a:ext>
                </a:extLst>
              </p:cNvPr>
              <p:cNvSpPr txBox="1"/>
              <p:nvPr/>
            </p:nvSpPr>
            <p:spPr>
              <a:xfrm>
                <a:off x="8850512" y="2655074"/>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MI</a:t>
                </a:r>
              </a:p>
            </p:txBody>
          </p:sp>
          <p:sp>
            <p:nvSpPr>
              <p:cNvPr id="48" name="TextBox 47">
                <a:extLst>
                  <a:ext uri="{FF2B5EF4-FFF2-40B4-BE49-F238E27FC236}">
                    <a16:creationId xmlns:a16="http://schemas.microsoft.com/office/drawing/2014/main" id="{E8AC37F0-1EB0-6164-4CE4-0963BB5EA3D5}"/>
                  </a:ext>
                </a:extLst>
              </p:cNvPr>
              <p:cNvSpPr txBox="1"/>
              <p:nvPr/>
            </p:nvSpPr>
            <p:spPr>
              <a:xfrm>
                <a:off x="9154443" y="3080221"/>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OH</a:t>
                </a:r>
              </a:p>
            </p:txBody>
          </p:sp>
          <p:sp>
            <p:nvSpPr>
              <p:cNvPr id="49" name="TextBox 48">
                <a:extLst>
                  <a:ext uri="{FF2B5EF4-FFF2-40B4-BE49-F238E27FC236}">
                    <a16:creationId xmlns:a16="http://schemas.microsoft.com/office/drawing/2014/main" id="{4E9EAF95-07C3-4857-F894-F70A990E59D9}"/>
                  </a:ext>
                </a:extLst>
              </p:cNvPr>
              <p:cNvSpPr txBox="1"/>
              <p:nvPr/>
            </p:nvSpPr>
            <p:spPr>
              <a:xfrm>
                <a:off x="8941845" y="3654239"/>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KY</a:t>
                </a:r>
              </a:p>
            </p:txBody>
          </p:sp>
          <p:sp>
            <p:nvSpPr>
              <p:cNvPr id="50" name="TextBox 49">
                <a:extLst>
                  <a:ext uri="{FF2B5EF4-FFF2-40B4-BE49-F238E27FC236}">
                    <a16:creationId xmlns:a16="http://schemas.microsoft.com/office/drawing/2014/main" id="{F9805BA3-7EB2-ADDC-8A6D-AB9E055D87B9}"/>
                  </a:ext>
                </a:extLst>
              </p:cNvPr>
              <p:cNvSpPr txBox="1"/>
              <p:nvPr/>
            </p:nvSpPr>
            <p:spPr>
              <a:xfrm>
                <a:off x="9474527" y="3395333"/>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WV</a:t>
                </a:r>
              </a:p>
            </p:txBody>
          </p:sp>
          <p:sp>
            <p:nvSpPr>
              <p:cNvPr id="51" name="TextBox 50">
                <a:extLst>
                  <a:ext uri="{FF2B5EF4-FFF2-40B4-BE49-F238E27FC236}">
                    <a16:creationId xmlns:a16="http://schemas.microsoft.com/office/drawing/2014/main" id="{E9DDCFA2-561B-C7B7-F829-02A7ED326E7F}"/>
                  </a:ext>
                </a:extLst>
              </p:cNvPr>
              <p:cNvSpPr txBox="1"/>
              <p:nvPr/>
            </p:nvSpPr>
            <p:spPr>
              <a:xfrm>
                <a:off x="9879578" y="3537379"/>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VA</a:t>
                </a:r>
              </a:p>
            </p:txBody>
          </p:sp>
          <p:sp>
            <p:nvSpPr>
              <p:cNvPr id="52" name="TextBox 51">
                <a:extLst>
                  <a:ext uri="{FF2B5EF4-FFF2-40B4-BE49-F238E27FC236}">
                    <a16:creationId xmlns:a16="http://schemas.microsoft.com/office/drawing/2014/main" id="{6D49DCAF-1964-F64F-9C66-8C23EAA51338}"/>
                  </a:ext>
                </a:extLst>
              </p:cNvPr>
              <p:cNvSpPr txBox="1"/>
              <p:nvPr/>
            </p:nvSpPr>
            <p:spPr>
              <a:xfrm>
                <a:off x="9838071" y="2863847"/>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PA</a:t>
                </a:r>
              </a:p>
            </p:txBody>
          </p:sp>
          <p:sp>
            <p:nvSpPr>
              <p:cNvPr id="53" name="TextBox 52">
                <a:extLst>
                  <a:ext uri="{FF2B5EF4-FFF2-40B4-BE49-F238E27FC236}">
                    <a16:creationId xmlns:a16="http://schemas.microsoft.com/office/drawing/2014/main" id="{A45848BF-18F0-109F-ED5E-65F8B2D4B1F4}"/>
                  </a:ext>
                </a:extLst>
              </p:cNvPr>
              <p:cNvSpPr txBox="1"/>
              <p:nvPr/>
            </p:nvSpPr>
            <p:spPr>
              <a:xfrm>
                <a:off x="10120646" y="2400409"/>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NY</a:t>
                </a:r>
              </a:p>
            </p:txBody>
          </p:sp>
          <p:sp>
            <p:nvSpPr>
              <p:cNvPr id="54" name="TextBox 53">
                <a:extLst>
                  <a:ext uri="{FF2B5EF4-FFF2-40B4-BE49-F238E27FC236}">
                    <a16:creationId xmlns:a16="http://schemas.microsoft.com/office/drawing/2014/main" id="{66F353FC-2FCB-0882-F4DE-D9EE5723C8D0}"/>
                  </a:ext>
                </a:extLst>
              </p:cNvPr>
              <p:cNvSpPr txBox="1"/>
              <p:nvPr/>
            </p:nvSpPr>
            <p:spPr>
              <a:xfrm>
                <a:off x="10819146" y="1780137"/>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ME</a:t>
                </a:r>
              </a:p>
            </p:txBody>
          </p:sp>
          <p:sp>
            <p:nvSpPr>
              <p:cNvPr id="55" name="TextBox 54">
                <a:extLst>
                  <a:ext uri="{FF2B5EF4-FFF2-40B4-BE49-F238E27FC236}">
                    <a16:creationId xmlns:a16="http://schemas.microsoft.com/office/drawing/2014/main" id="{1701CDC5-A99C-A674-3B59-775475D724D0}"/>
                  </a:ext>
                </a:extLst>
              </p:cNvPr>
              <p:cNvSpPr txBox="1"/>
              <p:nvPr/>
            </p:nvSpPr>
            <p:spPr>
              <a:xfrm>
                <a:off x="7831845" y="4874473"/>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LA</a:t>
                </a:r>
              </a:p>
            </p:txBody>
          </p:sp>
          <p:sp>
            <p:nvSpPr>
              <p:cNvPr id="56" name="TextBox 55">
                <a:extLst>
                  <a:ext uri="{FF2B5EF4-FFF2-40B4-BE49-F238E27FC236}">
                    <a16:creationId xmlns:a16="http://schemas.microsoft.com/office/drawing/2014/main" id="{C5EEF5AF-76D6-A9C3-DBE0-A815A5206DF4}"/>
                  </a:ext>
                </a:extLst>
              </p:cNvPr>
              <p:cNvSpPr txBox="1"/>
              <p:nvPr/>
            </p:nvSpPr>
            <p:spPr>
              <a:xfrm>
                <a:off x="8257041" y="4602549"/>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MS</a:t>
                </a:r>
              </a:p>
            </p:txBody>
          </p:sp>
          <p:sp>
            <p:nvSpPr>
              <p:cNvPr id="57" name="TextBox 56">
                <a:extLst>
                  <a:ext uri="{FF2B5EF4-FFF2-40B4-BE49-F238E27FC236}">
                    <a16:creationId xmlns:a16="http://schemas.microsoft.com/office/drawing/2014/main" id="{CA7ED321-B534-2860-7E9B-C4DB6D132BF7}"/>
                  </a:ext>
                </a:extLst>
              </p:cNvPr>
              <p:cNvSpPr txBox="1"/>
              <p:nvPr/>
            </p:nvSpPr>
            <p:spPr>
              <a:xfrm>
                <a:off x="8729247" y="4583698"/>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AL</a:t>
                </a:r>
              </a:p>
            </p:txBody>
          </p:sp>
          <p:sp>
            <p:nvSpPr>
              <p:cNvPr id="58" name="TextBox 57">
                <a:extLst>
                  <a:ext uri="{FF2B5EF4-FFF2-40B4-BE49-F238E27FC236}">
                    <a16:creationId xmlns:a16="http://schemas.microsoft.com/office/drawing/2014/main" id="{6AE5374E-0576-8868-A68B-A699AA71F644}"/>
                  </a:ext>
                </a:extLst>
              </p:cNvPr>
              <p:cNvSpPr txBox="1"/>
              <p:nvPr/>
            </p:nvSpPr>
            <p:spPr>
              <a:xfrm>
                <a:off x="9261929" y="4555757"/>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GA</a:t>
                </a:r>
              </a:p>
            </p:txBody>
          </p:sp>
          <p:sp>
            <p:nvSpPr>
              <p:cNvPr id="59" name="TextBox 58">
                <a:extLst>
                  <a:ext uri="{FF2B5EF4-FFF2-40B4-BE49-F238E27FC236}">
                    <a16:creationId xmlns:a16="http://schemas.microsoft.com/office/drawing/2014/main" id="{EBCFB715-1C37-8C32-53ED-4561AF1EEEDC}"/>
                  </a:ext>
                </a:extLst>
              </p:cNvPr>
              <p:cNvSpPr txBox="1"/>
              <p:nvPr/>
            </p:nvSpPr>
            <p:spPr>
              <a:xfrm>
                <a:off x="9666980" y="4270693"/>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SC</a:t>
                </a:r>
              </a:p>
            </p:txBody>
          </p:sp>
          <p:sp>
            <p:nvSpPr>
              <p:cNvPr id="60" name="TextBox 59">
                <a:extLst>
                  <a:ext uri="{FF2B5EF4-FFF2-40B4-BE49-F238E27FC236}">
                    <a16:creationId xmlns:a16="http://schemas.microsoft.com/office/drawing/2014/main" id="{F3C48B5A-BA4A-4021-1E4F-5FACFFEAA095}"/>
                  </a:ext>
                </a:extLst>
              </p:cNvPr>
              <p:cNvSpPr txBox="1"/>
              <p:nvPr/>
            </p:nvSpPr>
            <p:spPr>
              <a:xfrm>
                <a:off x="8804093" y="4009680"/>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TN</a:t>
                </a:r>
              </a:p>
            </p:txBody>
          </p:sp>
          <p:sp>
            <p:nvSpPr>
              <p:cNvPr id="61" name="TextBox 60">
                <a:extLst>
                  <a:ext uri="{FF2B5EF4-FFF2-40B4-BE49-F238E27FC236}">
                    <a16:creationId xmlns:a16="http://schemas.microsoft.com/office/drawing/2014/main" id="{0AB5FC6B-2A52-8830-8C40-F09440E8046F}"/>
                  </a:ext>
                </a:extLst>
              </p:cNvPr>
              <p:cNvSpPr txBox="1"/>
              <p:nvPr/>
            </p:nvSpPr>
            <p:spPr>
              <a:xfrm>
                <a:off x="9831137" y="3912329"/>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NC</a:t>
                </a:r>
              </a:p>
            </p:txBody>
          </p:sp>
          <p:sp>
            <p:nvSpPr>
              <p:cNvPr id="62" name="TextBox 61">
                <a:extLst>
                  <a:ext uri="{FF2B5EF4-FFF2-40B4-BE49-F238E27FC236}">
                    <a16:creationId xmlns:a16="http://schemas.microsoft.com/office/drawing/2014/main" id="{7E6A65F7-EA3C-1B7A-97E0-42581EBC34E7}"/>
                  </a:ext>
                </a:extLst>
              </p:cNvPr>
              <p:cNvSpPr txBox="1"/>
              <p:nvPr/>
            </p:nvSpPr>
            <p:spPr>
              <a:xfrm>
                <a:off x="9646638" y="5373984"/>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FL</a:t>
                </a:r>
              </a:p>
            </p:txBody>
          </p:sp>
          <p:sp>
            <p:nvSpPr>
              <p:cNvPr id="63" name="TextBox 62">
                <a:extLst>
                  <a:ext uri="{FF2B5EF4-FFF2-40B4-BE49-F238E27FC236}">
                    <a16:creationId xmlns:a16="http://schemas.microsoft.com/office/drawing/2014/main" id="{974517D8-3C36-9903-578E-64B425A155CF}"/>
                  </a:ext>
                </a:extLst>
              </p:cNvPr>
              <p:cNvSpPr txBox="1"/>
              <p:nvPr/>
            </p:nvSpPr>
            <p:spPr>
              <a:xfrm>
                <a:off x="10454020" y="2040237"/>
                <a:ext cx="310818" cy="215444"/>
              </a:xfrm>
              <a:prstGeom prst="rect">
                <a:avLst/>
              </a:prstGeom>
              <a:noFill/>
            </p:spPr>
            <p:txBody>
              <a:bodyPr wrap="square" rtlCol="0">
                <a:spAutoFit/>
              </a:bodyPr>
              <a:lstStyle/>
              <a:p>
                <a:pPr algn="ctr"/>
                <a:r>
                  <a:rPr lang="en-US" sz="800" dirty="0">
                    <a:solidFill>
                      <a:schemeClr val="bg1"/>
                    </a:solidFill>
                    <a:latin typeface="Aptos SemiBold" panose="020B0004020202020204" pitchFamily="34" charset="0"/>
                    <a:cs typeface="Segoe UI" panose="020B0502040204020203" pitchFamily="34" charset="0"/>
                  </a:rPr>
                  <a:t>VT</a:t>
                </a:r>
              </a:p>
            </p:txBody>
          </p:sp>
          <p:sp>
            <p:nvSpPr>
              <p:cNvPr id="64" name="TextBox 63">
                <a:extLst>
                  <a:ext uri="{FF2B5EF4-FFF2-40B4-BE49-F238E27FC236}">
                    <a16:creationId xmlns:a16="http://schemas.microsoft.com/office/drawing/2014/main" id="{6214C79D-B541-EF68-6B4C-35606A7BC278}"/>
                  </a:ext>
                </a:extLst>
              </p:cNvPr>
              <p:cNvSpPr txBox="1"/>
              <p:nvPr/>
            </p:nvSpPr>
            <p:spPr>
              <a:xfrm>
                <a:off x="10609429" y="2236272"/>
                <a:ext cx="347829" cy="215444"/>
              </a:xfrm>
              <a:prstGeom prst="rect">
                <a:avLst/>
              </a:prstGeom>
              <a:noFill/>
            </p:spPr>
            <p:txBody>
              <a:bodyPr wrap="square" rtlCol="0">
                <a:spAutoFit/>
              </a:bodyPr>
              <a:lstStyle/>
              <a:p>
                <a:pPr algn="ctr"/>
                <a:r>
                  <a:rPr lang="en-US" sz="800" dirty="0">
                    <a:solidFill>
                      <a:schemeClr val="bg1"/>
                    </a:solidFill>
                    <a:latin typeface="Aptos SemiBold" panose="020B0004020202020204" pitchFamily="34" charset="0"/>
                    <a:cs typeface="Segoe UI" panose="020B0502040204020203" pitchFamily="34" charset="0"/>
                  </a:rPr>
                  <a:t>NH</a:t>
                </a:r>
              </a:p>
            </p:txBody>
          </p:sp>
          <p:sp>
            <p:nvSpPr>
              <p:cNvPr id="65" name="TextBox 64">
                <a:extLst>
                  <a:ext uri="{FF2B5EF4-FFF2-40B4-BE49-F238E27FC236}">
                    <a16:creationId xmlns:a16="http://schemas.microsoft.com/office/drawing/2014/main" id="{3600A741-E9DC-DB6A-A889-A413E3C736E1}"/>
                  </a:ext>
                </a:extLst>
              </p:cNvPr>
              <p:cNvSpPr txBox="1"/>
              <p:nvPr/>
            </p:nvSpPr>
            <p:spPr>
              <a:xfrm>
                <a:off x="10609429" y="2439630"/>
                <a:ext cx="347829" cy="215444"/>
              </a:xfrm>
              <a:prstGeom prst="rect">
                <a:avLst/>
              </a:prstGeom>
              <a:noFill/>
            </p:spPr>
            <p:txBody>
              <a:bodyPr wrap="square" rtlCol="0">
                <a:spAutoFit/>
              </a:bodyPr>
              <a:lstStyle/>
              <a:p>
                <a:pPr algn="ctr"/>
                <a:r>
                  <a:rPr lang="en-US" sz="800" dirty="0">
                    <a:solidFill>
                      <a:schemeClr val="bg1"/>
                    </a:solidFill>
                    <a:latin typeface="Aptos SemiBold" panose="020B0004020202020204" pitchFamily="34" charset="0"/>
                    <a:cs typeface="Segoe UI" panose="020B0502040204020203" pitchFamily="34" charset="0"/>
                  </a:rPr>
                  <a:t>MA</a:t>
                </a:r>
              </a:p>
            </p:txBody>
          </p:sp>
          <p:sp>
            <p:nvSpPr>
              <p:cNvPr id="66" name="TextBox 65">
                <a:extLst>
                  <a:ext uri="{FF2B5EF4-FFF2-40B4-BE49-F238E27FC236}">
                    <a16:creationId xmlns:a16="http://schemas.microsoft.com/office/drawing/2014/main" id="{F68E25F6-5384-2C12-2186-821E67D6C98D}"/>
                  </a:ext>
                </a:extLst>
              </p:cNvPr>
              <p:cNvSpPr txBox="1"/>
              <p:nvPr/>
            </p:nvSpPr>
            <p:spPr>
              <a:xfrm>
                <a:off x="10566569" y="2590439"/>
                <a:ext cx="347829" cy="215444"/>
              </a:xfrm>
              <a:prstGeom prst="rect">
                <a:avLst/>
              </a:prstGeom>
              <a:solidFill>
                <a:srgbClr val="E71C74"/>
              </a:solidFill>
            </p:spPr>
            <p:txBody>
              <a:bodyPr wrap="square" rtlCol="0">
                <a:spAutoFit/>
              </a:bodyPr>
              <a:lstStyle/>
              <a:p>
                <a:pPr algn="ctr"/>
                <a:r>
                  <a:rPr lang="en-US" sz="800" dirty="0">
                    <a:solidFill>
                      <a:schemeClr val="bg1"/>
                    </a:solidFill>
                    <a:latin typeface="Aptos SemiBold" panose="020B0004020202020204" pitchFamily="34" charset="0"/>
                    <a:cs typeface="Segoe UI" panose="020B0502040204020203" pitchFamily="34" charset="0"/>
                  </a:rPr>
                  <a:t>CT</a:t>
                </a:r>
              </a:p>
            </p:txBody>
          </p:sp>
          <p:sp>
            <p:nvSpPr>
              <p:cNvPr id="67" name="TextBox 66">
                <a:extLst>
                  <a:ext uri="{FF2B5EF4-FFF2-40B4-BE49-F238E27FC236}">
                    <a16:creationId xmlns:a16="http://schemas.microsoft.com/office/drawing/2014/main" id="{B3BD3AFD-876A-5869-A078-B46450819378}"/>
                  </a:ext>
                </a:extLst>
              </p:cNvPr>
              <p:cNvSpPr txBox="1"/>
              <p:nvPr/>
            </p:nvSpPr>
            <p:spPr>
              <a:xfrm>
                <a:off x="10992190" y="2686075"/>
                <a:ext cx="347829" cy="215444"/>
              </a:xfrm>
              <a:prstGeom prst="rect">
                <a:avLst/>
              </a:prstGeom>
              <a:noFill/>
            </p:spPr>
            <p:txBody>
              <a:bodyPr wrap="square" rtlCol="0">
                <a:spAutoFit/>
              </a:bodyPr>
              <a:lstStyle/>
              <a:p>
                <a:pPr algn="ctr"/>
                <a:r>
                  <a:rPr lang="en-US" sz="800" dirty="0">
                    <a:solidFill>
                      <a:schemeClr val="accent1"/>
                    </a:solidFill>
                    <a:latin typeface="Aptos SemiBold" panose="020B0004020202020204" pitchFamily="34" charset="0"/>
                    <a:cs typeface="Segoe UI" panose="020B0502040204020203" pitchFamily="34" charset="0"/>
                  </a:rPr>
                  <a:t>RI</a:t>
                </a:r>
              </a:p>
            </p:txBody>
          </p:sp>
          <p:cxnSp>
            <p:nvCxnSpPr>
              <p:cNvPr id="68" name="Straight Connector 67">
                <a:extLst>
                  <a:ext uri="{FF2B5EF4-FFF2-40B4-BE49-F238E27FC236}">
                    <a16:creationId xmlns:a16="http://schemas.microsoft.com/office/drawing/2014/main" id="{D09B49DB-4D9B-9E61-A2FF-02E7A6E51FC6}"/>
                  </a:ext>
                </a:extLst>
              </p:cNvPr>
              <p:cNvCxnSpPr>
                <a:cxnSpLocks/>
              </p:cNvCxnSpPr>
              <p:nvPr/>
            </p:nvCxnSpPr>
            <p:spPr>
              <a:xfrm>
                <a:off x="10862010" y="2686127"/>
                <a:ext cx="219786" cy="109016"/>
              </a:xfrm>
              <a:prstGeom prst="line">
                <a:avLst/>
              </a:prstGeom>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455CC688-12B0-0CC7-5B23-E783011BEF10}"/>
                  </a:ext>
                </a:extLst>
              </p:cNvPr>
              <p:cNvSpPr txBox="1"/>
              <p:nvPr/>
            </p:nvSpPr>
            <p:spPr>
              <a:xfrm>
                <a:off x="10678818" y="3016389"/>
                <a:ext cx="347829" cy="215444"/>
              </a:xfrm>
              <a:prstGeom prst="rect">
                <a:avLst/>
              </a:prstGeom>
              <a:noFill/>
            </p:spPr>
            <p:txBody>
              <a:bodyPr wrap="square" rtlCol="0">
                <a:spAutoFit/>
              </a:bodyPr>
              <a:lstStyle/>
              <a:p>
                <a:pPr algn="ctr"/>
                <a:r>
                  <a:rPr lang="en-US" sz="800" dirty="0">
                    <a:solidFill>
                      <a:schemeClr val="accent1"/>
                    </a:solidFill>
                    <a:latin typeface="Aptos SemiBold" panose="020B0004020202020204" pitchFamily="34" charset="0"/>
                    <a:cs typeface="Segoe UI" panose="020B0502040204020203" pitchFamily="34" charset="0"/>
                  </a:rPr>
                  <a:t>NJ</a:t>
                </a:r>
              </a:p>
            </p:txBody>
          </p:sp>
          <p:cxnSp>
            <p:nvCxnSpPr>
              <p:cNvPr id="70" name="Straight Connector 69">
                <a:extLst>
                  <a:ext uri="{FF2B5EF4-FFF2-40B4-BE49-F238E27FC236}">
                    <a16:creationId xmlns:a16="http://schemas.microsoft.com/office/drawing/2014/main" id="{F0837F5F-1AD3-0A08-6BE8-A1BFA8383342}"/>
                  </a:ext>
                </a:extLst>
              </p:cNvPr>
              <p:cNvCxnSpPr>
                <a:cxnSpLocks/>
              </p:cNvCxnSpPr>
              <p:nvPr/>
            </p:nvCxnSpPr>
            <p:spPr>
              <a:xfrm>
                <a:off x="10548638" y="3016441"/>
                <a:ext cx="219786" cy="109016"/>
              </a:xfrm>
              <a:prstGeom prst="line">
                <a:avLst/>
              </a:prstGeom>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3809D11A-8AC6-FDD6-794B-A56725BEDD9D}"/>
                  </a:ext>
                </a:extLst>
              </p:cNvPr>
              <p:cNvSpPr txBox="1"/>
              <p:nvPr/>
            </p:nvSpPr>
            <p:spPr>
              <a:xfrm>
                <a:off x="10536986" y="3217950"/>
                <a:ext cx="313894" cy="215444"/>
              </a:xfrm>
              <a:prstGeom prst="rect">
                <a:avLst/>
              </a:prstGeom>
              <a:noFill/>
            </p:spPr>
            <p:txBody>
              <a:bodyPr wrap="square" rtlCol="0">
                <a:spAutoFit/>
              </a:bodyPr>
              <a:lstStyle/>
              <a:p>
                <a:pPr algn="ctr"/>
                <a:r>
                  <a:rPr lang="en-US" sz="800" dirty="0">
                    <a:solidFill>
                      <a:schemeClr val="accent1"/>
                    </a:solidFill>
                    <a:latin typeface="Aptos SemiBold" panose="020B0004020202020204" pitchFamily="34" charset="0"/>
                    <a:cs typeface="Segoe UI" panose="020B0502040204020203" pitchFamily="34" charset="0"/>
                  </a:rPr>
                  <a:t>DE</a:t>
                </a:r>
              </a:p>
            </p:txBody>
          </p:sp>
          <p:cxnSp>
            <p:nvCxnSpPr>
              <p:cNvPr id="72" name="Straight Connector 71">
                <a:extLst>
                  <a:ext uri="{FF2B5EF4-FFF2-40B4-BE49-F238E27FC236}">
                    <a16:creationId xmlns:a16="http://schemas.microsoft.com/office/drawing/2014/main" id="{C3D39F34-2B40-C83F-ADAC-80CB57B63B60}"/>
                  </a:ext>
                </a:extLst>
              </p:cNvPr>
              <p:cNvCxnSpPr>
                <a:cxnSpLocks/>
              </p:cNvCxnSpPr>
              <p:nvPr/>
            </p:nvCxnSpPr>
            <p:spPr>
              <a:xfrm>
                <a:off x="10427750" y="3314236"/>
                <a:ext cx="164115" cy="8717"/>
              </a:xfrm>
              <a:prstGeom prst="line">
                <a:avLst/>
              </a:prstGeom>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C06F7A1-FA5E-0481-2926-692E24EEB5F8}"/>
                  </a:ext>
                </a:extLst>
              </p:cNvPr>
              <p:cNvSpPr txBox="1"/>
              <p:nvPr/>
            </p:nvSpPr>
            <p:spPr>
              <a:xfrm>
                <a:off x="10549681" y="3351199"/>
                <a:ext cx="347828" cy="215444"/>
              </a:xfrm>
              <a:prstGeom prst="rect">
                <a:avLst/>
              </a:prstGeom>
              <a:noFill/>
            </p:spPr>
            <p:txBody>
              <a:bodyPr wrap="square" rtlCol="0">
                <a:spAutoFit/>
              </a:bodyPr>
              <a:lstStyle/>
              <a:p>
                <a:pPr algn="ctr"/>
                <a:r>
                  <a:rPr lang="en-US" sz="800" dirty="0">
                    <a:solidFill>
                      <a:schemeClr val="accent1"/>
                    </a:solidFill>
                    <a:latin typeface="Aptos SemiBold" panose="020B0004020202020204" pitchFamily="34" charset="0"/>
                    <a:cs typeface="Segoe UI" panose="020B0502040204020203" pitchFamily="34" charset="0"/>
                  </a:rPr>
                  <a:t>DC</a:t>
                </a:r>
              </a:p>
            </p:txBody>
          </p:sp>
          <p:cxnSp>
            <p:nvCxnSpPr>
              <p:cNvPr id="74" name="Straight Connector 73">
                <a:extLst>
                  <a:ext uri="{FF2B5EF4-FFF2-40B4-BE49-F238E27FC236}">
                    <a16:creationId xmlns:a16="http://schemas.microsoft.com/office/drawing/2014/main" id="{55D3AABE-8F48-6CDE-23E3-B0E83C8C2FBF}"/>
                  </a:ext>
                </a:extLst>
              </p:cNvPr>
              <p:cNvCxnSpPr>
                <a:cxnSpLocks/>
              </p:cNvCxnSpPr>
              <p:nvPr/>
            </p:nvCxnSpPr>
            <p:spPr>
              <a:xfrm>
                <a:off x="10186325" y="3295621"/>
                <a:ext cx="418235" cy="160581"/>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8BBC7860-6E06-ED59-2C33-1EC2664AE403}"/>
                  </a:ext>
                </a:extLst>
              </p:cNvPr>
              <p:cNvSpPr txBox="1"/>
              <p:nvPr/>
            </p:nvSpPr>
            <p:spPr>
              <a:xfrm>
                <a:off x="3822843" y="5033115"/>
                <a:ext cx="425196" cy="261610"/>
              </a:xfrm>
              <a:prstGeom prst="rect">
                <a:avLst/>
              </a:prstGeom>
              <a:noFill/>
            </p:spPr>
            <p:txBody>
              <a:bodyPr wrap="square" rtlCol="0">
                <a:spAutoFit/>
              </a:bodyPr>
              <a:lstStyle/>
              <a:p>
                <a:pPr algn="l"/>
                <a:r>
                  <a:rPr lang="en-US" sz="1100" dirty="0">
                    <a:solidFill>
                      <a:schemeClr val="bg1"/>
                    </a:solidFill>
                    <a:latin typeface="Aptos SemiBold" panose="020B0004020202020204" pitchFamily="34" charset="0"/>
                    <a:cs typeface="Segoe UI" panose="020B0502040204020203" pitchFamily="34" charset="0"/>
                  </a:rPr>
                  <a:t>AK</a:t>
                </a:r>
              </a:p>
            </p:txBody>
          </p:sp>
          <p:sp>
            <p:nvSpPr>
              <p:cNvPr id="76" name="TextBox 75">
                <a:extLst>
                  <a:ext uri="{FF2B5EF4-FFF2-40B4-BE49-F238E27FC236}">
                    <a16:creationId xmlns:a16="http://schemas.microsoft.com/office/drawing/2014/main" id="{1FA62B45-CD33-89AA-D035-2FBF84D6EF65}"/>
                  </a:ext>
                </a:extLst>
              </p:cNvPr>
              <p:cNvSpPr txBox="1"/>
              <p:nvPr/>
            </p:nvSpPr>
            <p:spPr>
              <a:xfrm>
                <a:off x="5499243" y="6066048"/>
                <a:ext cx="425196" cy="261610"/>
              </a:xfrm>
              <a:prstGeom prst="rect">
                <a:avLst/>
              </a:prstGeom>
              <a:noFill/>
            </p:spPr>
            <p:txBody>
              <a:bodyPr wrap="square" rtlCol="0">
                <a:spAutoFit/>
              </a:bodyPr>
              <a:lstStyle/>
              <a:p>
                <a:pPr algn="l"/>
                <a:r>
                  <a:rPr lang="en-US" sz="1100" dirty="0">
                    <a:solidFill>
                      <a:schemeClr val="accent1"/>
                    </a:solidFill>
                    <a:latin typeface="Aptos SemiBold" panose="020B0004020202020204" pitchFamily="34" charset="0"/>
                    <a:cs typeface="Segoe UI" panose="020B0502040204020203" pitchFamily="34" charset="0"/>
                  </a:rPr>
                  <a:t>HI</a:t>
                </a:r>
              </a:p>
            </p:txBody>
          </p:sp>
        </p:grpSp>
      </p:grpSp>
    </p:spTree>
    <p:extLst>
      <p:ext uri="{BB962C8B-B14F-4D97-AF65-F5344CB8AC3E}">
        <p14:creationId xmlns:p14="http://schemas.microsoft.com/office/powerpoint/2010/main" val="3087452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5C121A7-90CE-C103-8E82-FF676437820C}"/>
              </a:ext>
            </a:extLst>
          </p:cNvPr>
          <p:cNvSpPr txBox="1">
            <a:spLocks/>
          </p:cNvSpPr>
          <p:nvPr/>
        </p:nvSpPr>
        <p:spPr>
          <a:xfrm>
            <a:off x="875775" y="1133609"/>
            <a:ext cx="11011680" cy="1763237"/>
          </a:xfrm>
          <a:prstGeom prst="rect">
            <a:avLst/>
          </a:prstGeom>
          <a:noFill/>
          <a:ln>
            <a:noFill/>
          </a:ln>
        </p:spPr>
        <p:txBody>
          <a:bodyPr vert="horz" wrap="square" lIns="91440" tIns="45720" rIns="91440" bIns="45720" anchor="b" anchorCtr="0" compatLnSpc="1">
            <a:noAutofit/>
          </a:bodyPr>
          <a:lstStyle>
            <a:lvl1pPr marL="228600" marR="0" lvl="0" indent="-228600" algn="l" defTabSz="914400" rtl="0" fontAlgn="auto" hangingPunct="1">
              <a:lnSpc>
                <a:spcPct val="100000"/>
              </a:lnSpc>
              <a:spcBef>
                <a:spcPts val="1000"/>
              </a:spcBef>
              <a:spcAft>
                <a:spcPts val="0"/>
              </a:spcAft>
              <a:buSzPct val="100000"/>
              <a:buFont typeface="Arial" pitchFamily="34"/>
              <a:buChar char="•"/>
              <a:tabLst/>
              <a:defRPr lang="en-US" sz="1800" b="0" i="0" u="none" strike="noStrike" kern="1200" cap="none" spc="0" baseline="0">
                <a:solidFill>
                  <a:srgbClr val="3F3F3F"/>
                </a:solidFill>
                <a:uFillTx/>
                <a:latin typeface="Aptos" pitchFamily="34"/>
                <a:cs typeface="Segoe UI" pitchFamily="34"/>
              </a:defRPr>
            </a:lvl1pPr>
            <a:lvl2pPr marL="685800" marR="0" lvl="1" indent="-228600" algn="l" defTabSz="914400" rtl="0" fontAlgn="auto" hangingPunct="1">
              <a:lnSpc>
                <a:spcPct val="100000"/>
              </a:lnSpc>
              <a:spcBef>
                <a:spcPts val="500"/>
              </a:spcBef>
              <a:spcAft>
                <a:spcPts val="0"/>
              </a:spcAft>
              <a:buSzPct val="100000"/>
              <a:buFont typeface="Arial" pitchFamily="34"/>
              <a:buChar char="•"/>
              <a:tabLst/>
              <a:defRPr lang="en-US" sz="1600" b="0" i="0" u="none" strike="noStrike" kern="1200" cap="none" spc="0" baseline="0">
                <a:solidFill>
                  <a:srgbClr val="3F3F3F"/>
                </a:solidFill>
                <a:uFillTx/>
                <a:latin typeface="Aptos" pitchFamily="34"/>
                <a:cs typeface="Segoe UI" pitchFamily="34"/>
              </a:defRPr>
            </a:lvl2pPr>
            <a:lvl3pPr marL="1143000" marR="0" lvl="2" indent="-228600" algn="l" defTabSz="914400" rtl="0" fontAlgn="auto" hangingPunct="1">
              <a:lnSpc>
                <a:spcPct val="100000"/>
              </a:lnSpc>
              <a:spcBef>
                <a:spcPts val="500"/>
              </a:spcBef>
              <a:spcAft>
                <a:spcPts val="0"/>
              </a:spcAft>
              <a:buSzPct val="100000"/>
              <a:buFont typeface="Arial" pitchFamily="34"/>
              <a:buChar char="•"/>
              <a:tabLst/>
              <a:defRPr lang="en-US" sz="1400" b="0" i="0" u="none" strike="noStrike" kern="1200" cap="none" spc="0" baseline="0">
                <a:solidFill>
                  <a:srgbClr val="3F3F3F"/>
                </a:solidFill>
                <a:uFillTx/>
                <a:latin typeface="Aptos" pitchFamily="34"/>
                <a:cs typeface="Segoe UI" pitchFamily="34"/>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1200" b="0" i="0" u="none" strike="noStrike" kern="1200" cap="none" spc="0" baseline="0">
                <a:solidFill>
                  <a:srgbClr val="3F3F3F"/>
                </a:solidFill>
                <a:uFillTx/>
                <a:latin typeface="Aptos" pitchFamily="34"/>
                <a:cs typeface="Segoe UI" pitchFamily="34"/>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1200" b="0" i="0" u="none" strike="noStrike" kern="1200" cap="none" spc="0" baseline="0">
                <a:solidFill>
                  <a:srgbClr val="3F3F3F"/>
                </a:solidFill>
                <a:uFillTx/>
                <a:latin typeface="Aptos" pitchFamily="34"/>
                <a:cs typeface="Segoe UI"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en-US" sz="4800" dirty="0">
                <a:solidFill>
                  <a:srgbClr val="007EC3"/>
                </a:solidFill>
              </a:rPr>
              <a:t>Questions?</a:t>
            </a:r>
          </a:p>
        </p:txBody>
      </p:sp>
    </p:spTree>
    <p:extLst>
      <p:ext uri="{BB962C8B-B14F-4D97-AF65-F5344CB8AC3E}">
        <p14:creationId xmlns:p14="http://schemas.microsoft.com/office/powerpoint/2010/main" val="4198235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 white surface with light coming from it&#10;&#10;AI-generated content may be incorrect.">
            <a:extLst>
              <a:ext uri="{FF2B5EF4-FFF2-40B4-BE49-F238E27FC236}">
                <a16:creationId xmlns:a16="http://schemas.microsoft.com/office/drawing/2014/main" id="{C111244E-B4A7-D9A6-E0E1-A727E0D27304}"/>
              </a:ext>
            </a:extLst>
          </p:cNvPr>
          <p:cNvPicPr>
            <a:picLocks noChangeAspect="1"/>
          </p:cNvPicPr>
          <p:nvPr/>
        </p:nvPicPr>
        <p:blipFill>
          <a:blip r:embed="rId2">
            <a:alphaModFix amt="53000"/>
          </a:blip>
          <a:srcRect t="7714" b="7923"/>
          <a:stretch>
            <a:fillRect/>
          </a:stretch>
        </p:blipFill>
        <p:spPr>
          <a:xfrm>
            <a:off x="-3124" y="9646"/>
            <a:ext cx="12195124" cy="6858000"/>
          </a:xfrm>
          <a:prstGeom prst="rect">
            <a:avLst/>
          </a:prstGeom>
          <a:noFill/>
          <a:ln cap="flat">
            <a:noFill/>
          </a:ln>
        </p:spPr>
      </p:pic>
      <p:sp>
        <p:nvSpPr>
          <p:cNvPr id="4" name="Slide Number Placeholder 3">
            <a:extLst>
              <a:ext uri="{FF2B5EF4-FFF2-40B4-BE49-F238E27FC236}">
                <a16:creationId xmlns:a16="http://schemas.microsoft.com/office/drawing/2014/main" id="{AF4EA5BB-08A4-941E-A735-441CE2EC33AD}"/>
              </a:ext>
            </a:extLst>
          </p:cNvPr>
          <p:cNvSpPr txBox="1">
            <a:spLocks noGrp="1"/>
          </p:cNvSpPr>
          <p:nvPr>
            <p:ph type="sldNum" sz="quarter" idx="8"/>
          </p:nvPr>
        </p:nvSpPr>
        <p:spPr>
          <a:xfrm>
            <a:off x="11518897" y="6581979"/>
            <a:ext cx="373066" cy="206105"/>
          </a:xfrm>
        </p:spPr>
        <p:txBody>
          <a:bodyPr/>
          <a:lstStyle/>
          <a:p>
            <a:pPr lvl="0"/>
            <a:fld id="{172E2BFF-CF4A-994C-9C89-D565711DBD64}" type="slidenum">
              <a:t>3</a:t>
            </a:fld>
            <a:endParaRPr lang="en-US"/>
          </a:p>
        </p:txBody>
      </p:sp>
      <p:sp>
        <p:nvSpPr>
          <p:cNvPr id="5" name="Text Placeholder 4">
            <a:extLst>
              <a:ext uri="{FF2B5EF4-FFF2-40B4-BE49-F238E27FC236}">
                <a16:creationId xmlns:a16="http://schemas.microsoft.com/office/drawing/2014/main" id="{FA16F85D-9CC8-179B-1E8E-89D6F53373D7}"/>
              </a:ext>
            </a:extLst>
          </p:cNvPr>
          <p:cNvSpPr txBox="1">
            <a:spLocks/>
          </p:cNvSpPr>
          <p:nvPr/>
        </p:nvSpPr>
        <p:spPr>
          <a:xfrm>
            <a:off x="1019711" y="2719507"/>
            <a:ext cx="5218115" cy="1438278"/>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fontAlgn="auto" hangingPunct="1">
              <a:lnSpc>
                <a:spcPct val="100000"/>
              </a:lnSpc>
              <a:spcBef>
                <a:spcPts val="1000"/>
              </a:spcBef>
              <a:spcAft>
                <a:spcPts val="0"/>
              </a:spcAft>
              <a:buSzPct val="100000"/>
              <a:buFont typeface="Arial" pitchFamily="34"/>
              <a:buChar char="•"/>
              <a:tabLst/>
              <a:defRPr lang="en-US" sz="1800" b="0" i="0" u="none" strike="noStrike" kern="1200" cap="none" spc="0" baseline="0">
                <a:solidFill>
                  <a:srgbClr val="3F3F3F"/>
                </a:solidFill>
                <a:uFillTx/>
                <a:latin typeface="Aptos" pitchFamily="34"/>
                <a:cs typeface="Segoe UI" pitchFamily="34"/>
              </a:defRPr>
            </a:lvl1pPr>
            <a:lvl2pPr marL="685800" marR="0" lvl="1" indent="-228600" algn="l" defTabSz="914400" rtl="0" fontAlgn="auto" hangingPunct="1">
              <a:lnSpc>
                <a:spcPct val="100000"/>
              </a:lnSpc>
              <a:spcBef>
                <a:spcPts val="500"/>
              </a:spcBef>
              <a:spcAft>
                <a:spcPts val="0"/>
              </a:spcAft>
              <a:buSzPct val="100000"/>
              <a:buFont typeface="Arial" pitchFamily="34"/>
              <a:buChar char="•"/>
              <a:tabLst/>
              <a:defRPr lang="en-US" sz="1600" b="0" i="0" u="none" strike="noStrike" kern="1200" cap="none" spc="0" baseline="0">
                <a:solidFill>
                  <a:srgbClr val="3F3F3F"/>
                </a:solidFill>
                <a:uFillTx/>
                <a:latin typeface="Aptos" pitchFamily="34"/>
                <a:cs typeface="Segoe UI" pitchFamily="34"/>
              </a:defRPr>
            </a:lvl2pPr>
            <a:lvl3pPr marL="1143000" marR="0" lvl="2" indent="-228600" algn="l" defTabSz="914400" rtl="0" fontAlgn="auto" hangingPunct="1">
              <a:lnSpc>
                <a:spcPct val="100000"/>
              </a:lnSpc>
              <a:spcBef>
                <a:spcPts val="500"/>
              </a:spcBef>
              <a:spcAft>
                <a:spcPts val="0"/>
              </a:spcAft>
              <a:buSzPct val="100000"/>
              <a:buFont typeface="Arial" pitchFamily="34"/>
              <a:buChar char="•"/>
              <a:tabLst/>
              <a:defRPr lang="en-US" sz="1400" b="0" i="0" u="none" strike="noStrike" kern="1200" cap="none" spc="0" baseline="0">
                <a:solidFill>
                  <a:srgbClr val="3F3F3F"/>
                </a:solidFill>
                <a:uFillTx/>
                <a:latin typeface="Aptos" pitchFamily="34"/>
                <a:cs typeface="Segoe UI" pitchFamily="34"/>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1200" b="0" i="0" u="none" strike="noStrike" kern="1200" cap="none" spc="0" baseline="0">
                <a:solidFill>
                  <a:srgbClr val="3F3F3F"/>
                </a:solidFill>
                <a:uFillTx/>
                <a:latin typeface="Aptos" pitchFamily="34"/>
                <a:cs typeface="Segoe UI" pitchFamily="34"/>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1200" b="0" i="0" u="none" strike="noStrike" kern="1200" cap="none" spc="0" baseline="0">
                <a:solidFill>
                  <a:srgbClr val="3F3F3F"/>
                </a:solidFill>
                <a:uFillTx/>
                <a:latin typeface="Aptos" pitchFamily="34"/>
                <a:cs typeface="Segoe UI"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endParaRPr lang="en-US" sz="2000" dirty="0">
              <a:solidFill>
                <a:srgbClr val="007EC3"/>
              </a:solidFill>
            </a:endParaRPr>
          </a:p>
        </p:txBody>
      </p:sp>
      <p:sp>
        <p:nvSpPr>
          <p:cNvPr id="6" name="Title 1">
            <a:extLst>
              <a:ext uri="{FF2B5EF4-FFF2-40B4-BE49-F238E27FC236}">
                <a16:creationId xmlns:a16="http://schemas.microsoft.com/office/drawing/2014/main" id="{8B537569-5C02-B4A3-C725-C01BA8E3962B}"/>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a:t>History of the 403(b)</a:t>
            </a:r>
            <a:endParaRPr lang="en-US" dirty="0"/>
          </a:p>
        </p:txBody>
      </p:sp>
      <p:sp>
        <p:nvSpPr>
          <p:cNvPr id="7" name="Text Placeholder 4">
            <a:extLst>
              <a:ext uri="{FF2B5EF4-FFF2-40B4-BE49-F238E27FC236}">
                <a16:creationId xmlns:a16="http://schemas.microsoft.com/office/drawing/2014/main" id="{02FC7CEA-9B38-4D0B-ABB8-26307646CC7C}"/>
              </a:ext>
            </a:extLst>
          </p:cNvPr>
          <p:cNvSpPr txBox="1"/>
          <p:nvPr/>
        </p:nvSpPr>
        <p:spPr>
          <a:xfrm>
            <a:off x="6603997" y="2055661"/>
            <a:ext cx="4914900" cy="2847596"/>
          </a:xfrm>
          <a:prstGeom prst="rect">
            <a:avLst/>
          </a:prstGeom>
          <a:noFill/>
          <a:ln cap="flat">
            <a:noFill/>
          </a:ln>
        </p:spPr>
        <p:txBody>
          <a:bodyPr vert="horz" wrap="square" lIns="91440" tIns="45720" rIns="91440" bIns="45720" anchor="t" anchorCtr="0" compatLnSpc="1">
            <a:noAutofit/>
          </a:bodyPr>
          <a:lstStyle/>
          <a:p>
            <a:pPr>
              <a:spcBef>
                <a:spcPts val="1200"/>
              </a:spcBef>
            </a:pPr>
            <a:r>
              <a:rPr lang="en-US" sz="1600" dirty="0">
                <a:latin typeface="Aptos" panose="020B0004020202020204" pitchFamily="34" charset="0"/>
              </a:rPr>
              <a:t>The number of employees affected</a:t>
            </a:r>
          </a:p>
          <a:p>
            <a:pPr>
              <a:spcBef>
                <a:spcPts val="1200"/>
              </a:spcBef>
            </a:pPr>
            <a:r>
              <a:rPr lang="en-US" sz="1600" dirty="0">
                <a:latin typeface="Aptos" panose="020B0004020202020204" pitchFamily="34" charset="0"/>
              </a:rPr>
              <a:t>The number of contractors who have indicated interest</a:t>
            </a:r>
          </a:p>
          <a:p>
            <a:pPr>
              <a:spcBef>
                <a:spcPts val="1200"/>
              </a:spcBef>
            </a:pPr>
            <a:r>
              <a:rPr lang="en-US" sz="1600" dirty="0">
                <a:latin typeface="Aptos" panose="020B0004020202020204" pitchFamily="34" charset="0"/>
              </a:rPr>
              <a:t>The variety and features of available products</a:t>
            </a:r>
          </a:p>
          <a:p>
            <a:pPr>
              <a:spcBef>
                <a:spcPts val="1200"/>
              </a:spcBef>
            </a:pPr>
            <a:r>
              <a:rPr lang="en-US" sz="1600" dirty="0">
                <a:latin typeface="Aptos" panose="020B0004020202020204" pitchFamily="34" charset="0"/>
              </a:rPr>
              <a:t>The terms of the available arrangements</a:t>
            </a:r>
          </a:p>
          <a:p>
            <a:pPr>
              <a:spcBef>
                <a:spcPts val="1200"/>
              </a:spcBef>
            </a:pPr>
            <a:r>
              <a:rPr lang="en-US" sz="1600" dirty="0">
                <a:latin typeface="Aptos" panose="020B0004020202020204" pitchFamily="34" charset="0"/>
              </a:rPr>
              <a:t>The administrative burden and costs associated </a:t>
            </a:r>
            <a:br>
              <a:rPr lang="en-US" sz="1600" dirty="0">
                <a:latin typeface="Aptos" panose="020B0004020202020204" pitchFamily="34" charset="0"/>
              </a:rPr>
            </a:br>
            <a:r>
              <a:rPr lang="en-US" sz="1600" dirty="0">
                <a:latin typeface="Aptos" panose="020B0004020202020204" pitchFamily="34" charset="0"/>
              </a:rPr>
              <a:t>to the ER</a:t>
            </a:r>
          </a:p>
          <a:p>
            <a:pPr>
              <a:spcBef>
                <a:spcPts val="1200"/>
              </a:spcBef>
            </a:pPr>
            <a:r>
              <a:rPr lang="en-US" sz="1600" dirty="0">
                <a:latin typeface="Aptos" panose="020B0004020202020204" pitchFamily="34" charset="0"/>
              </a:rPr>
              <a:t>Workplace interruptions</a:t>
            </a:r>
          </a:p>
        </p:txBody>
      </p:sp>
      <p:cxnSp>
        <p:nvCxnSpPr>
          <p:cNvPr id="10" name="Straight Connector 14">
            <a:extLst>
              <a:ext uri="{FF2B5EF4-FFF2-40B4-BE49-F238E27FC236}">
                <a16:creationId xmlns:a16="http://schemas.microsoft.com/office/drawing/2014/main" id="{950D7B0B-6629-B4FE-4D5C-25707247B532}"/>
              </a:ext>
            </a:extLst>
          </p:cNvPr>
          <p:cNvCxnSpPr/>
          <p:nvPr/>
        </p:nvCxnSpPr>
        <p:spPr>
          <a:xfrm>
            <a:off x="6426202" y="1892295"/>
            <a:ext cx="0" cy="2813051"/>
          </a:xfrm>
          <a:prstGeom prst="straightConnector1">
            <a:avLst/>
          </a:prstGeom>
          <a:noFill/>
          <a:ln w="6345" cap="flat">
            <a:solidFill>
              <a:srgbClr val="8C8C8C"/>
            </a:solidFill>
            <a:prstDash val="solid"/>
            <a:miter/>
          </a:ln>
        </p:spPr>
      </p:cxnSp>
      <p:sp>
        <p:nvSpPr>
          <p:cNvPr id="20" name="Text Placeholder 4">
            <a:extLst>
              <a:ext uri="{FF2B5EF4-FFF2-40B4-BE49-F238E27FC236}">
                <a16:creationId xmlns:a16="http://schemas.microsoft.com/office/drawing/2014/main" id="{1BA289C9-257E-5C8E-C071-17A8E67F62EB}"/>
              </a:ext>
            </a:extLst>
          </p:cNvPr>
          <p:cNvSpPr txBox="1">
            <a:spLocks/>
          </p:cNvSpPr>
          <p:nvPr/>
        </p:nvSpPr>
        <p:spPr>
          <a:xfrm>
            <a:off x="738271" y="2987195"/>
            <a:ext cx="5218115" cy="1438278"/>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100000"/>
              </a:lnSpc>
              <a:spcBef>
                <a:spcPts val="1000"/>
              </a:spcBef>
              <a:spcAft>
                <a:spcPts val="0"/>
              </a:spcAft>
              <a:buSzPct val="100000"/>
              <a:buFont typeface="Arial" pitchFamily="34"/>
              <a:buChar char="•"/>
              <a:tabLst/>
              <a:defRPr lang="en-US" sz="1800" b="0" i="0" u="none" strike="noStrike" kern="1200" cap="none" spc="0" baseline="0">
                <a:solidFill>
                  <a:srgbClr val="3F3F3F"/>
                </a:solidFill>
                <a:uFillTx/>
                <a:latin typeface="Aptos" pitchFamily="34"/>
                <a:cs typeface="Segoe UI" pitchFamily="34"/>
              </a:defRPr>
            </a:lvl1pPr>
            <a:lvl2pPr marL="685800" marR="0" lvl="1" indent="-228600" algn="l" defTabSz="914400" rtl="0" fontAlgn="auto" hangingPunct="1">
              <a:lnSpc>
                <a:spcPct val="100000"/>
              </a:lnSpc>
              <a:spcBef>
                <a:spcPts val="500"/>
              </a:spcBef>
              <a:spcAft>
                <a:spcPts val="0"/>
              </a:spcAft>
              <a:buSzPct val="100000"/>
              <a:buFont typeface="Arial" pitchFamily="34"/>
              <a:buChar char="•"/>
              <a:tabLst/>
              <a:defRPr lang="en-US" sz="1600" b="0" i="0" u="none" strike="noStrike" kern="1200" cap="none" spc="0" baseline="0">
                <a:solidFill>
                  <a:srgbClr val="3F3F3F"/>
                </a:solidFill>
                <a:uFillTx/>
                <a:latin typeface="Aptos" pitchFamily="34"/>
                <a:cs typeface="Segoe UI" pitchFamily="34"/>
              </a:defRPr>
            </a:lvl2pPr>
            <a:lvl3pPr marL="1143000" marR="0" lvl="2" indent="-228600" algn="l" defTabSz="914400" rtl="0" fontAlgn="auto" hangingPunct="1">
              <a:lnSpc>
                <a:spcPct val="100000"/>
              </a:lnSpc>
              <a:spcBef>
                <a:spcPts val="500"/>
              </a:spcBef>
              <a:spcAft>
                <a:spcPts val="0"/>
              </a:spcAft>
              <a:buSzPct val="100000"/>
              <a:buFont typeface="Arial" pitchFamily="34"/>
              <a:buChar char="•"/>
              <a:tabLst/>
              <a:defRPr lang="en-US" sz="1400" b="0" i="0" u="none" strike="noStrike" kern="1200" cap="none" spc="0" baseline="0">
                <a:solidFill>
                  <a:srgbClr val="3F3F3F"/>
                </a:solidFill>
                <a:uFillTx/>
                <a:latin typeface="Aptos" pitchFamily="34"/>
                <a:cs typeface="Segoe UI" pitchFamily="34"/>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1200" b="0" i="0" u="none" strike="noStrike" kern="1200" cap="none" spc="0" baseline="0">
                <a:solidFill>
                  <a:srgbClr val="3F3F3F"/>
                </a:solidFill>
                <a:uFillTx/>
                <a:latin typeface="Aptos" pitchFamily="34"/>
                <a:cs typeface="Segoe UI" pitchFamily="34"/>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1200" b="0" i="0" u="none" strike="noStrike" kern="1200" cap="none" spc="0" baseline="0">
                <a:solidFill>
                  <a:srgbClr val="3F3F3F"/>
                </a:solidFill>
                <a:uFillTx/>
                <a:latin typeface="Aptos" pitchFamily="34"/>
                <a:cs typeface="Segoe UI"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en-US" sz="2000" dirty="0">
                <a:solidFill>
                  <a:srgbClr val="007EC3"/>
                </a:solidFill>
              </a:rPr>
              <a:t>After February 6</a:t>
            </a:r>
            <a:r>
              <a:rPr lang="en-US" sz="2000" baseline="30000" dirty="0">
                <a:solidFill>
                  <a:srgbClr val="007EC3"/>
                </a:solidFill>
              </a:rPr>
              <a:t>th</a:t>
            </a:r>
            <a:r>
              <a:rPr lang="en-US" sz="2000" dirty="0">
                <a:solidFill>
                  <a:srgbClr val="007EC3"/>
                </a:solidFill>
              </a:rPr>
              <a:t>, 1978, a relevant circumstances provision, thereby, providing reasonable choice limitations must consider:</a:t>
            </a:r>
          </a:p>
        </p:txBody>
      </p:sp>
      <p:pic>
        <p:nvPicPr>
          <p:cNvPr id="22" name="Picture 8" descr="A blue outline of a newspaper&#10;&#10;AI-generated content may be incorrect.">
            <a:extLst>
              <a:ext uri="{FF2B5EF4-FFF2-40B4-BE49-F238E27FC236}">
                <a16:creationId xmlns:a16="http://schemas.microsoft.com/office/drawing/2014/main" id="{3BB82897-6790-D5BC-87C2-4B689644074E}"/>
              </a:ext>
            </a:extLst>
          </p:cNvPr>
          <p:cNvPicPr>
            <a:picLocks noChangeAspect="1"/>
          </p:cNvPicPr>
          <p:nvPr/>
        </p:nvPicPr>
        <p:blipFill>
          <a:blip r:embed="rId3"/>
          <a:stretch>
            <a:fillRect/>
          </a:stretch>
        </p:blipFill>
        <p:spPr>
          <a:xfrm>
            <a:off x="738271" y="2090206"/>
            <a:ext cx="733047" cy="733047"/>
          </a:xfrm>
          <a:prstGeom prst="rect">
            <a:avLst/>
          </a:prstGeom>
          <a:noFill/>
          <a:ln cap="flat">
            <a:noFill/>
          </a:ln>
        </p:spPr>
      </p:pic>
      <p:cxnSp>
        <p:nvCxnSpPr>
          <p:cNvPr id="23" name="Straight Connector 14">
            <a:extLst>
              <a:ext uri="{FF2B5EF4-FFF2-40B4-BE49-F238E27FC236}">
                <a16:creationId xmlns:a16="http://schemas.microsoft.com/office/drawing/2014/main" id="{F124F492-AED7-BBA8-2675-1A4B4D15D93E}"/>
              </a:ext>
            </a:extLst>
          </p:cNvPr>
          <p:cNvCxnSpPr>
            <a:cxnSpLocks/>
          </p:cNvCxnSpPr>
          <p:nvPr/>
        </p:nvCxnSpPr>
        <p:spPr>
          <a:xfrm>
            <a:off x="6426202" y="2090206"/>
            <a:ext cx="0" cy="3520180"/>
          </a:xfrm>
          <a:prstGeom prst="straightConnector1">
            <a:avLst/>
          </a:prstGeom>
          <a:noFill/>
          <a:ln w="6345" cap="flat">
            <a:solidFill>
              <a:srgbClr val="8C8C8C"/>
            </a:solidFill>
            <a:prstDash val="solid"/>
            <a:miter/>
          </a:ln>
        </p:spPr>
      </p:cxnSp>
      <p:pic>
        <p:nvPicPr>
          <p:cNvPr id="24" name="Picture 7" descr="A blue and grey logo&#10;&#10;Description automatically generated">
            <a:extLst>
              <a:ext uri="{FF2B5EF4-FFF2-40B4-BE49-F238E27FC236}">
                <a16:creationId xmlns:a16="http://schemas.microsoft.com/office/drawing/2014/main" id="{CAEFBB35-B4C3-3FB0-2636-7F4D39DF1BB8}"/>
              </a:ext>
            </a:extLst>
          </p:cNvPr>
          <p:cNvPicPr>
            <a:picLocks noChangeAspect="1"/>
          </p:cNvPicPr>
          <p:nvPr/>
        </p:nvPicPr>
        <p:blipFill>
          <a:blip r:embed="rId4"/>
          <a:stretch>
            <a:fillRect/>
          </a:stretch>
        </p:blipFill>
        <p:spPr>
          <a:xfrm>
            <a:off x="371475" y="6377043"/>
            <a:ext cx="1487363" cy="347426"/>
          </a:xfrm>
          <a:prstGeom prst="rect">
            <a:avLst/>
          </a:prstGeom>
          <a:noFill/>
          <a:ln cap="flat">
            <a:noFill/>
          </a:ln>
        </p:spPr>
      </p:pic>
    </p:spTree>
    <p:extLst>
      <p:ext uri="{BB962C8B-B14F-4D97-AF65-F5344CB8AC3E}">
        <p14:creationId xmlns:p14="http://schemas.microsoft.com/office/powerpoint/2010/main" val="3874813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 white surface with light coming from it&#10;&#10;AI-generated content may be incorrect.">
            <a:extLst>
              <a:ext uri="{FF2B5EF4-FFF2-40B4-BE49-F238E27FC236}">
                <a16:creationId xmlns:a16="http://schemas.microsoft.com/office/drawing/2014/main" id="{5AE13B6B-4976-97DD-D348-9DC1222DF5FE}"/>
              </a:ext>
            </a:extLst>
          </p:cNvPr>
          <p:cNvPicPr>
            <a:picLocks noChangeAspect="1"/>
          </p:cNvPicPr>
          <p:nvPr/>
        </p:nvPicPr>
        <p:blipFill>
          <a:blip r:embed="rId2">
            <a:alphaModFix amt="53000"/>
          </a:blip>
          <a:srcRect t="7714" b="7923"/>
          <a:stretch>
            <a:fillRect/>
          </a:stretch>
        </p:blipFill>
        <p:spPr>
          <a:xfrm>
            <a:off x="-3124" y="9646"/>
            <a:ext cx="12195124" cy="6858000"/>
          </a:xfrm>
          <a:prstGeom prst="rect">
            <a:avLst/>
          </a:prstGeom>
          <a:noFill/>
          <a:ln cap="flat">
            <a:noFill/>
          </a:ln>
        </p:spPr>
      </p:pic>
      <p:sp>
        <p:nvSpPr>
          <p:cNvPr id="3" name="Slide Number Placeholder 3">
            <a:extLst>
              <a:ext uri="{FF2B5EF4-FFF2-40B4-BE49-F238E27FC236}">
                <a16:creationId xmlns:a16="http://schemas.microsoft.com/office/drawing/2014/main" id="{F41B08BE-0979-3665-2CD4-24DF291B1ED4}"/>
              </a:ext>
            </a:extLst>
          </p:cNvPr>
          <p:cNvSpPr txBox="1">
            <a:spLocks noGrp="1"/>
          </p:cNvSpPr>
          <p:nvPr>
            <p:ph type="sldNum" sz="quarter" idx="8"/>
          </p:nvPr>
        </p:nvSpPr>
        <p:spPr>
          <a:xfrm>
            <a:off x="11518897" y="6581979"/>
            <a:ext cx="373066" cy="206105"/>
          </a:xfrm>
        </p:spPr>
        <p:txBody>
          <a:bodyPr/>
          <a:lstStyle/>
          <a:p>
            <a:pPr lvl="0"/>
            <a:fld id="{172E2BFF-CF4A-994C-9C89-D565711DBD64}" type="slidenum">
              <a:t>4</a:t>
            </a:fld>
            <a:endParaRPr lang="en-US"/>
          </a:p>
        </p:txBody>
      </p:sp>
      <p:sp>
        <p:nvSpPr>
          <p:cNvPr id="5" name="Title 1">
            <a:extLst>
              <a:ext uri="{FF2B5EF4-FFF2-40B4-BE49-F238E27FC236}">
                <a16:creationId xmlns:a16="http://schemas.microsoft.com/office/drawing/2014/main" id="{59E6BB3D-7314-509E-7149-D7706BBAF974}"/>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a:t>History of the 403(b)</a:t>
            </a:r>
            <a:endParaRPr lang="en-US" dirty="0"/>
          </a:p>
        </p:txBody>
      </p:sp>
      <p:sp>
        <p:nvSpPr>
          <p:cNvPr id="6" name="Text Placeholder 4">
            <a:extLst>
              <a:ext uri="{FF2B5EF4-FFF2-40B4-BE49-F238E27FC236}">
                <a16:creationId xmlns:a16="http://schemas.microsoft.com/office/drawing/2014/main" id="{2893BE5C-9541-7140-7960-AD14079778F6}"/>
              </a:ext>
            </a:extLst>
          </p:cNvPr>
          <p:cNvSpPr txBox="1"/>
          <p:nvPr/>
        </p:nvSpPr>
        <p:spPr>
          <a:xfrm>
            <a:off x="6603997" y="1857750"/>
            <a:ext cx="4914900" cy="2847596"/>
          </a:xfrm>
          <a:prstGeom prst="rect">
            <a:avLst/>
          </a:prstGeom>
          <a:noFill/>
          <a:ln cap="flat">
            <a:noFill/>
          </a:ln>
        </p:spPr>
        <p:txBody>
          <a:bodyPr vert="horz" wrap="square" lIns="91440" tIns="45720" rIns="91440" bIns="45720" anchor="t" anchorCtr="0" compatLnSpc="1">
            <a:noAutofit/>
          </a:bodyPr>
          <a:lstStyle/>
          <a:p>
            <a:pPr>
              <a:spcBef>
                <a:spcPts val="1200"/>
              </a:spcBef>
            </a:pPr>
            <a:r>
              <a:rPr lang="en-US" sz="1600" dirty="0">
                <a:latin typeface="Aptos" panose="020B0004020202020204" pitchFamily="34" charset="0"/>
              </a:rPr>
              <a:t>Districts should move with caution when limiting choice, engaging in the plan design and management, as to follow exemption requirements nor impugn Sovereign Immunity statutes</a:t>
            </a:r>
          </a:p>
          <a:p>
            <a:pPr>
              <a:spcBef>
                <a:spcPts val="1200"/>
              </a:spcBef>
            </a:pPr>
            <a:r>
              <a:rPr lang="en-US" sz="1600" dirty="0">
                <a:latin typeface="Aptos" panose="020B0004020202020204" pitchFamily="34" charset="0"/>
              </a:rPr>
              <a:t>This is significant as a district could expose themselves to claims that it had in fact taken a fiduciary role </a:t>
            </a:r>
          </a:p>
          <a:p>
            <a:pPr marL="285750" indent="-285750">
              <a:lnSpc>
                <a:spcPct val="150000"/>
              </a:lnSpc>
              <a:spcBef>
                <a:spcPts val="600"/>
              </a:spcBef>
              <a:buClr>
                <a:schemeClr val="tx1"/>
              </a:buClr>
              <a:buFont typeface="Arial" panose="020B0604020202020204" pitchFamily="34" charset="0"/>
              <a:buChar char="•"/>
            </a:pPr>
            <a:r>
              <a:rPr lang="en-US" sz="1400" dirty="0">
                <a:latin typeface="Aptos" panose="020B0004020202020204" pitchFamily="34" charset="0"/>
              </a:rPr>
              <a:t>This increases a districts risk and responsibility</a:t>
            </a:r>
          </a:p>
          <a:p>
            <a:pPr marL="285750" indent="-285750">
              <a:lnSpc>
                <a:spcPct val="150000"/>
              </a:lnSpc>
              <a:spcBef>
                <a:spcPts val="600"/>
              </a:spcBef>
              <a:buClr>
                <a:schemeClr val="tx1"/>
              </a:buClr>
              <a:buFont typeface="Arial" panose="020B0604020202020204" pitchFamily="34" charset="0"/>
              <a:buChar char="•"/>
            </a:pPr>
            <a:r>
              <a:rPr lang="en-US" sz="1400" dirty="0">
                <a:latin typeface="Aptos" panose="020B0004020202020204" pitchFamily="34" charset="0"/>
              </a:rPr>
              <a:t>This increases the administrative burden of the district</a:t>
            </a:r>
          </a:p>
          <a:p>
            <a:pPr>
              <a:spcBef>
                <a:spcPts val="1200"/>
              </a:spcBef>
            </a:pPr>
            <a:endParaRPr lang="en-US" sz="1600" dirty="0">
              <a:latin typeface="Aptos" panose="020B0004020202020204" pitchFamily="34" charset="0"/>
            </a:endParaRPr>
          </a:p>
        </p:txBody>
      </p:sp>
      <p:cxnSp>
        <p:nvCxnSpPr>
          <p:cNvPr id="9" name="Straight Connector 14">
            <a:extLst>
              <a:ext uri="{FF2B5EF4-FFF2-40B4-BE49-F238E27FC236}">
                <a16:creationId xmlns:a16="http://schemas.microsoft.com/office/drawing/2014/main" id="{B811A615-A16D-6BA3-904F-A3DB566AFCEF}"/>
              </a:ext>
            </a:extLst>
          </p:cNvPr>
          <p:cNvCxnSpPr/>
          <p:nvPr/>
        </p:nvCxnSpPr>
        <p:spPr>
          <a:xfrm>
            <a:off x="6426202" y="1892295"/>
            <a:ext cx="0" cy="2813051"/>
          </a:xfrm>
          <a:prstGeom prst="straightConnector1">
            <a:avLst/>
          </a:prstGeom>
          <a:noFill/>
          <a:ln w="6345" cap="flat">
            <a:solidFill>
              <a:srgbClr val="8C8C8C"/>
            </a:solidFill>
            <a:prstDash val="solid"/>
            <a:miter/>
          </a:ln>
        </p:spPr>
      </p:cxnSp>
      <p:sp>
        <p:nvSpPr>
          <p:cNvPr id="10" name="Text Placeholder 4">
            <a:extLst>
              <a:ext uri="{FF2B5EF4-FFF2-40B4-BE49-F238E27FC236}">
                <a16:creationId xmlns:a16="http://schemas.microsoft.com/office/drawing/2014/main" id="{17049983-76D5-EE2B-88C3-EAD046D632FE}"/>
              </a:ext>
            </a:extLst>
          </p:cNvPr>
          <p:cNvSpPr txBox="1"/>
          <p:nvPr/>
        </p:nvSpPr>
        <p:spPr>
          <a:xfrm>
            <a:off x="1125791" y="1857750"/>
            <a:ext cx="4914900" cy="4385842"/>
          </a:xfrm>
          <a:prstGeom prst="rect">
            <a:avLst/>
          </a:prstGeom>
          <a:noFill/>
          <a:ln cap="flat">
            <a:noFill/>
          </a:ln>
        </p:spPr>
        <p:txBody>
          <a:bodyPr vert="horz" wrap="square" lIns="91440" tIns="45720" rIns="91440" bIns="45720" anchor="t" anchorCtr="0" compatLnSpc="1">
            <a:noAutofit/>
          </a:bodyPr>
          <a:lstStyle/>
          <a:p>
            <a:pPr>
              <a:spcBef>
                <a:spcPts val="1000"/>
              </a:spcBef>
            </a:pPr>
            <a:r>
              <a:rPr lang="en-US" sz="1600" dirty="0">
                <a:latin typeface="Aptos" panose="020B0004020202020204" pitchFamily="34" charset="0"/>
              </a:rPr>
              <a:t>School Districts are not currently subject to fiduciary obligations at a federal level</a:t>
            </a:r>
          </a:p>
          <a:p>
            <a:pPr>
              <a:spcBef>
                <a:spcPts val="1000"/>
              </a:spcBef>
            </a:pPr>
            <a:r>
              <a:rPr lang="en-US" sz="1600" dirty="0">
                <a:latin typeface="Aptos" panose="020B0004020202020204" pitchFamily="34" charset="0"/>
              </a:rPr>
              <a:t>School Districts are subject to fiduciary requirements at the state level found in the </a:t>
            </a:r>
            <a:r>
              <a:rPr lang="en-US" sz="1600" i="1" dirty="0">
                <a:latin typeface="Aptos" panose="020B0004020202020204" pitchFamily="34" charset="0"/>
              </a:rPr>
              <a:t>Prudent Investor </a:t>
            </a:r>
            <a:r>
              <a:rPr lang="en-US" sz="1600" dirty="0">
                <a:latin typeface="Aptos" panose="020B0004020202020204" pitchFamily="34" charset="0"/>
              </a:rPr>
              <a:t>and </a:t>
            </a:r>
            <a:r>
              <a:rPr lang="en-US" sz="1600" i="1" dirty="0">
                <a:latin typeface="Aptos" panose="020B0004020202020204" pitchFamily="34" charset="0"/>
              </a:rPr>
              <a:t>Laws of Wills and Common Trusts </a:t>
            </a:r>
            <a:r>
              <a:rPr lang="en-US" sz="1600" dirty="0">
                <a:latin typeface="Aptos" panose="020B0004020202020204" pitchFamily="34" charset="0"/>
              </a:rPr>
              <a:t>statutes influenced by t</a:t>
            </a:r>
            <a:r>
              <a:rPr lang="en-US" sz="1600" b="0" i="0" dirty="0">
                <a:effectLst/>
                <a:latin typeface="Aptos" panose="020B0004020202020204" pitchFamily="34" charset="0"/>
              </a:rPr>
              <a:t>he Uniform Management of Public Employee Retirement System Act (UMPERSA) </a:t>
            </a:r>
          </a:p>
          <a:p>
            <a:pPr marL="285750" indent="-285750">
              <a:spcBef>
                <a:spcPts val="1200"/>
              </a:spcBef>
              <a:buClr>
                <a:schemeClr val="tx1"/>
              </a:buClr>
              <a:buFont typeface="Arial" panose="020B0604020202020204" pitchFamily="34" charset="0"/>
              <a:buChar char="•"/>
            </a:pPr>
            <a:r>
              <a:rPr lang="en-US" sz="1400" dirty="0">
                <a:latin typeface="Aptos" panose="020B0004020202020204" pitchFamily="34" charset="0"/>
              </a:rPr>
              <a:t>UMPERSA </a:t>
            </a:r>
            <a:r>
              <a:rPr lang="en-US" sz="1400" dirty="0">
                <a:effectLst/>
                <a:latin typeface="Aptos" panose="020B0004020202020204" pitchFamily="34" charset="0"/>
              </a:rPr>
              <a:t>imposes a prudent standard for the main employee retirement system of states.  It excludes 403(b)s, but, as states adopt 403(b)s, such language is used in state law.  </a:t>
            </a:r>
            <a:endParaRPr lang="en-US" sz="1400" dirty="0">
              <a:latin typeface="Aptos" panose="020B0004020202020204" pitchFamily="34" charset="0"/>
            </a:endParaRPr>
          </a:p>
        </p:txBody>
      </p:sp>
      <p:pic>
        <p:nvPicPr>
          <p:cNvPr id="11" name="Picture 7" descr="A blue and grey logo&#10;&#10;Description automatically generated">
            <a:extLst>
              <a:ext uri="{FF2B5EF4-FFF2-40B4-BE49-F238E27FC236}">
                <a16:creationId xmlns:a16="http://schemas.microsoft.com/office/drawing/2014/main" id="{139D06C9-8994-139A-0272-D14EB013660E}"/>
              </a:ext>
            </a:extLst>
          </p:cNvPr>
          <p:cNvPicPr>
            <a:picLocks noChangeAspect="1"/>
          </p:cNvPicPr>
          <p:nvPr/>
        </p:nvPicPr>
        <p:blipFill>
          <a:blip r:embed="rId3"/>
          <a:stretch>
            <a:fillRect/>
          </a:stretch>
        </p:blipFill>
        <p:spPr>
          <a:xfrm>
            <a:off x="371475" y="6377043"/>
            <a:ext cx="1487363" cy="347426"/>
          </a:xfrm>
          <a:prstGeom prst="rect">
            <a:avLst/>
          </a:prstGeom>
          <a:noFill/>
          <a:ln cap="flat">
            <a:noFill/>
          </a:ln>
        </p:spPr>
      </p:pic>
    </p:spTree>
    <p:extLst>
      <p:ext uri="{BB962C8B-B14F-4D97-AF65-F5344CB8AC3E}">
        <p14:creationId xmlns:p14="http://schemas.microsoft.com/office/powerpoint/2010/main" val="3140313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726C3E-1A16-DD0C-357C-9AA21DB7F99D}"/>
              </a:ext>
            </a:extLst>
          </p:cNvPr>
          <p:cNvSpPr>
            <a:spLocks noGrp="1"/>
          </p:cNvSpPr>
          <p:nvPr>
            <p:ph type="body" idx="4294967295"/>
          </p:nvPr>
        </p:nvSpPr>
        <p:spPr/>
        <p:txBody>
          <a:bodyPr/>
          <a:lstStyle/>
          <a:p>
            <a:pPr marL="0" indent="0" algn="ctr">
              <a:buNone/>
            </a:pPr>
            <a:endParaRPr lang="en-US" sz="3600" spc="-50" dirty="0">
              <a:solidFill>
                <a:srgbClr val="FFFFFF"/>
              </a:solidFill>
              <a:latin typeface="Aptos SemiBold" pitchFamily="34"/>
            </a:endParaRPr>
          </a:p>
          <a:p>
            <a:pPr marL="0" indent="0" algn="ctr">
              <a:buNone/>
            </a:pPr>
            <a:r>
              <a:rPr lang="en-US" sz="3600" spc="-50" dirty="0">
                <a:solidFill>
                  <a:srgbClr val="FFFFFF"/>
                </a:solidFill>
                <a:latin typeface="Aptos SemiBold" pitchFamily="34"/>
              </a:rPr>
              <a:t>Employer Responsibility</a:t>
            </a:r>
          </a:p>
          <a:p>
            <a:pPr marL="0" indent="0" algn="ctr">
              <a:buNone/>
            </a:pPr>
            <a:r>
              <a:rPr lang="en-US" sz="1800" spc="-50" dirty="0">
                <a:solidFill>
                  <a:srgbClr val="FED44C"/>
                </a:solidFill>
                <a:latin typeface="Aptos SemiBold" pitchFamily="34"/>
              </a:rPr>
              <a:t>––––––––––––––––––––––––</a:t>
            </a:r>
          </a:p>
          <a:p>
            <a:pPr marL="0" indent="0" algn="ctr">
              <a:buNone/>
            </a:pPr>
            <a:r>
              <a:rPr lang="en-US" sz="1800" dirty="0">
                <a:solidFill>
                  <a:srgbClr val="FFFFFF"/>
                </a:solidFill>
              </a:rPr>
              <a:t>Non ERISA Plans Primer</a:t>
            </a:r>
          </a:p>
          <a:p>
            <a:endParaRPr lang="en-US" sz="2000" spc="-50" dirty="0">
              <a:solidFill>
                <a:srgbClr val="FFFFFF"/>
              </a:solidFill>
              <a:latin typeface="Aptos SemiBold" pitchFamily="34"/>
            </a:endParaRPr>
          </a:p>
          <a:p>
            <a:endParaRPr lang="en-US" dirty="0"/>
          </a:p>
        </p:txBody>
      </p:sp>
    </p:spTree>
    <p:extLst>
      <p:ext uri="{BB962C8B-B14F-4D97-AF65-F5344CB8AC3E}">
        <p14:creationId xmlns:p14="http://schemas.microsoft.com/office/powerpoint/2010/main" val="178292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147480328">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0A1ED915-113C-E341-A04F-0C4B6FE6137D}"/>
              </a:ext>
            </a:extLst>
          </p:cNvPr>
          <p:cNvPicPr>
            <a:picLocks noChangeAspect="1"/>
          </p:cNvPicPr>
          <p:nvPr/>
        </p:nvPicPr>
        <p:blipFill>
          <a:blip r:embed="rId2"/>
          <a:srcRect l="44507" t="21323" r="58809"/>
          <a:stretch>
            <a:fillRect/>
          </a:stretch>
        </p:blipFill>
        <p:spPr>
          <a:xfrm>
            <a:off x="8462433" y="0"/>
            <a:ext cx="3729563" cy="6852376"/>
          </a:xfrm>
          <a:prstGeom prst="rect">
            <a:avLst/>
          </a:prstGeom>
          <a:noFill/>
          <a:ln cap="flat">
            <a:noFill/>
          </a:ln>
        </p:spPr>
      </p:pic>
      <p:pic>
        <p:nvPicPr>
          <p:cNvPr id="3" name="Graphic 5">
            <a:extLst>
              <a:ext uri="{FF2B5EF4-FFF2-40B4-BE49-F238E27FC236}">
                <a16:creationId xmlns:a16="http://schemas.microsoft.com/office/drawing/2014/main" id="{CBF7500E-6B70-D3E3-7335-EAFD3D400E2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505821" y="4876796"/>
            <a:ext cx="3686175" cy="1981203"/>
          </a:xfrm>
          <a:prstGeom prst="rect">
            <a:avLst/>
          </a:prstGeom>
          <a:noFill/>
          <a:ln cap="flat">
            <a:noFill/>
          </a:ln>
        </p:spPr>
      </p:pic>
      <p:sp>
        <p:nvSpPr>
          <p:cNvPr id="4" name="Title 6">
            <a:extLst>
              <a:ext uri="{FF2B5EF4-FFF2-40B4-BE49-F238E27FC236}">
                <a16:creationId xmlns:a16="http://schemas.microsoft.com/office/drawing/2014/main" id="{532B6740-3C70-1E28-A2B8-50E5AAB46901}"/>
              </a:ext>
            </a:extLst>
          </p:cNvPr>
          <p:cNvSpPr txBox="1">
            <a:spLocks noGrp="1"/>
          </p:cNvSpPr>
          <p:nvPr>
            <p:ph type="title"/>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p>
            <a:pPr lvl="0"/>
            <a:r>
              <a:rPr lang="en-US" dirty="0"/>
              <a:t>Employer Responsibility in Non-ERISA 403(b)</a:t>
            </a:r>
          </a:p>
        </p:txBody>
      </p:sp>
      <p:sp>
        <p:nvSpPr>
          <p:cNvPr id="5" name="Slide Number Placeholder 3">
            <a:extLst>
              <a:ext uri="{FF2B5EF4-FFF2-40B4-BE49-F238E27FC236}">
                <a16:creationId xmlns:a16="http://schemas.microsoft.com/office/drawing/2014/main" id="{FF6969E6-70B9-FADE-ABEB-002FCD0BFC9B}"/>
              </a:ext>
            </a:extLst>
          </p:cNvPr>
          <p:cNvSpPr txBox="1">
            <a:spLocks noGrp="1"/>
          </p:cNvSpPr>
          <p:nvPr>
            <p:ph type="sldNum" sz="quarter" idx="8"/>
          </p:nvPr>
        </p:nvSpPr>
        <p:spPr/>
        <p:txBody>
          <a:bodyPr/>
          <a:lstStyle/>
          <a:p>
            <a:pPr lvl="0"/>
            <a:fld id="{D7460DB5-354B-F54B-A177-E4A816A4C9C3}" type="slidenum">
              <a:t>6</a:t>
            </a:fld>
            <a:endParaRPr lang="en-US"/>
          </a:p>
        </p:txBody>
      </p:sp>
      <p:sp>
        <p:nvSpPr>
          <p:cNvPr id="6" name="TextBox 1">
            <a:extLst>
              <a:ext uri="{FF2B5EF4-FFF2-40B4-BE49-F238E27FC236}">
                <a16:creationId xmlns:a16="http://schemas.microsoft.com/office/drawing/2014/main" id="{8BE9F003-0C1E-4678-C143-66A423BC1C77}"/>
              </a:ext>
            </a:extLst>
          </p:cNvPr>
          <p:cNvSpPr txBox="1"/>
          <p:nvPr/>
        </p:nvSpPr>
        <p:spPr>
          <a:xfrm>
            <a:off x="626528" y="2257050"/>
            <a:ext cx="8004516" cy="304698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2400" b="0" i="0" u="none" strike="noStrike" kern="1200" cap="none" spc="0" baseline="0" dirty="0">
                <a:solidFill>
                  <a:srgbClr val="007EC3"/>
                </a:solidFill>
                <a:uFillTx/>
                <a:latin typeface="Aptos"/>
              </a:rPr>
              <a:t>Plan Sponsor or Administrator Responsibilities</a:t>
            </a:r>
          </a:p>
          <a:p>
            <a:pPr lvl="3">
              <a:lnSpc>
                <a:spcPct val="150000"/>
              </a:lnSpc>
            </a:pPr>
            <a:r>
              <a:rPr lang="en-US" sz="2000" b="1" dirty="0">
                <a:solidFill>
                  <a:srgbClr val="00619F"/>
                </a:solidFill>
                <a:latin typeface="Aptos SemiBold" panose="020B0004020202020204" pitchFamily="34" charset="0"/>
              </a:rPr>
              <a:t>Plan qualification &amp; establishment</a:t>
            </a:r>
          </a:p>
          <a:p>
            <a:pPr marL="2000250" lvl="4" indent="-171450">
              <a:buClr>
                <a:schemeClr val="tx1"/>
              </a:buClr>
              <a:buFont typeface="Arial" panose="020B0604020202020204" pitchFamily="34" charset="0"/>
              <a:buChar char="•"/>
            </a:pPr>
            <a:r>
              <a:rPr lang="en-US" sz="1400" dirty="0">
                <a:latin typeface="Aptos" panose="020B0004020202020204" pitchFamily="34" charset="0"/>
              </a:rPr>
              <a:t>Plan Document</a:t>
            </a:r>
          </a:p>
          <a:p>
            <a:pPr marL="2000250" lvl="4" indent="-171450">
              <a:buClr>
                <a:schemeClr val="tx1"/>
              </a:buClr>
              <a:buFont typeface="Arial" panose="020B0604020202020204" pitchFamily="34" charset="0"/>
              <a:buChar char="•"/>
            </a:pPr>
            <a:r>
              <a:rPr lang="en-US" sz="1400" dirty="0">
                <a:latin typeface="Aptos" panose="020B0004020202020204" pitchFamily="34" charset="0"/>
              </a:rPr>
              <a:t>Plan Amendments</a:t>
            </a:r>
          </a:p>
          <a:p>
            <a:pPr marL="2000250" lvl="4" indent="-171450">
              <a:buClr>
                <a:schemeClr val="tx1"/>
              </a:buClr>
              <a:buFont typeface="Arial" panose="020B0604020202020204" pitchFamily="34" charset="0"/>
              <a:buChar char="•"/>
            </a:pPr>
            <a:r>
              <a:rPr lang="en-US" sz="1400" dirty="0">
                <a:latin typeface="Aptos" panose="020B0004020202020204" pitchFamily="34" charset="0"/>
              </a:rPr>
              <a:t>Written policies and procedures</a:t>
            </a:r>
          </a:p>
          <a:p>
            <a:pPr marL="2000250" lvl="4" indent="-171450">
              <a:buClr>
                <a:schemeClr val="tx1"/>
              </a:buClr>
              <a:buFont typeface="Arial" panose="020B0604020202020204" pitchFamily="34" charset="0"/>
              <a:buChar char="•"/>
            </a:pPr>
            <a:r>
              <a:rPr lang="en-US" sz="1400" dirty="0">
                <a:latin typeface="Aptos" panose="020B0004020202020204" pitchFamily="34" charset="0"/>
              </a:rPr>
              <a:t>Information sharing agreements</a:t>
            </a:r>
          </a:p>
          <a:p>
            <a:pPr lvl="3">
              <a:lnSpc>
                <a:spcPct val="150000"/>
              </a:lnSpc>
            </a:pPr>
            <a:r>
              <a:rPr lang="en-US" sz="2000" b="1" dirty="0">
                <a:solidFill>
                  <a:srgbClr val="00619F"/>
                </a:solidFill>
                <a:latin typeface="Aptos SemiBold" panose="020B0004020202020204" pitchFamily="34" charset="0"/>
              </a:rPr>
              <a:t>Contributions</a:t>
            </a:r>
          </a:p>
          <a:p>
            <a:pPr marL="2000250" lvl="4" indent="-171450">
              <a:buClr>
                <a:schemeClr val="tx1"/>
              </a:buClr>
              <a:buFont typeface="Arial" panose="020B0604020202020204" pitchFamily="34" charset="0"/>
              <a:buChar char="•"/>
            </a:pPr>
            <a:r>
              <a:rPr lang="en-US" sz="1400" dirty="0">
                <a:latin typeface="Aptos" panose="020B0004020202020204" pitchFamily="34" charset="0"/>
              </a:rPr>
              <a:t>Process for universal availability notice</a:t>
            </a:r>
          </a:p>
          <a:p>
            <a:pPr marL="2000250" lvl="4" indent="-171450">
              <a:buClr>
                <a:schemeClr val="tx1"/>
              </a:buClr>
              <a:buFont typeface="Arial" panose="020B0604020202020204" pitchFamily="34" charset="0"/>
              <a:buChar char="•"/>
            </a:pPr>
            <a:r>
              <a:rPr lang="en-US" sz="1400" dirty="0">
                <a:latin typeface="Aptos" panose="020B0004020202020204" pitchFamily="34" charset="0"/>
              </a:rPr>
              <a:t>Mechanism to enforce statutory limits</a:t>
            </a:r>
          </a:p>
          <a:p>
            <a:pPr marL="2000250" lvl="4" indent="-171450">
              <a:buClr>
                <a:schemeClr val="tx1"/>
              </a:buClr>
              <a:buFont typeface="Arial" panose="020B0604020202020204" pitchFamily="34" charset="0"/>
              <a:buChar char="•"/>
            </a:pPr>
            <a:r>
              <a:rPr lang="en-US" sz="1400" dirty="0">
                <a:latin typeface="Aptos" panose="020B0004020202020204" pitchFamily="34" charset="0"/>
              </a:rPr>
              <a:t>Aggregate additional plans if required</a:t>
            </a:r>
          </a:p>
        </p:txBody>
      </p:sp>
      <p:pic>
        <p:nvPicPr>
          <p:cNvPr id="7" name="Picture 4">
            <a:extLst>
              <a:ext uri="{FF2B5EF4-FFF2-40B4-BE49-F238E27FC236}">
                <a16:creationId xmlns:a16="http://schemas.microsoft.com/office/drawing/2014/main" id="{6F8DD956-7D86-7C58-4116-16AE6F774B1C}"/>
              </a:ext>
            </a:extLst>
          </p:cNvPr>
          <p:cNvPicPr>
            <a:picLocks noChangeAspect="1"/>
          </p:cNvPicPr>
          <p:nvPr/>
        </p:nvPicPr>
        <p:blipFill>
          <a:blip r:embed="rId4"/>
          <a:srcRect/>
          <a:stretch>
            <a:fillRect/>
          </a:stretch>
        </p:blipFill>
        <p:spPr>
          <a:xfrm>
            <a:off x="1906764" y="1146228"/>
            <a:ext cx="1110822" cy="1110822"/>
          </a:xfrm>
          <a:prstGeom prst="rect">
            <a:avLst/>
          </a:prstGeom>
          <a:noFill/>
          <a:ln cap="flat">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E43C9924-EE10-CAC1-6F1F-272B983C61FF}"/>
              </a:ext>
            </a:extLst>
          </p:cNvPr>
          <p:cNvPicPr>
            <a:picLocks noChangeAspect="1"/>
          </p:cNvPicPr>
          <p:nvPr/>
        </p:nvPicPr>
        <p:blipFill>
          <a:blip r:embed="rId2"/>
          <a:srcRect l="44507" t="21323" r="58809"/>
          <a:stretch>
            <a:fillRect/>
          </a:stretch>
        </p:blipFill>
        <p:spPr>
          <a:xfrm>
            <a:off x="8462433" y="0"/>
            <a:ext cx="3729563" cy="6852376"/>
          </a:xfrm>
          <a:prstGeom prst="rect">
            <a:avLst/>
          </a:prstGeom>
          <a:noFill/>
          <a:ln cap="flat">
            <a:noFill/>
          </a:ln>
        </p:spPr>
      </p:pic>
      <p:pic>
        <p:nvPicPr>
          <p:cNvPr id="3" name="Graphic 5">
            <a:extLst>
              <a:ext uri="{FF2B5EF4-FFF2-40B4-BE49-F238E27FC236}">
                <a16:creationId xmlns:a16="http://schemas.microsoft.com/office/drawing/2014/main" id="{08FC027D-CBBA-2DAD-64DC-7D47BCD985D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505821" y="4876796"/>
            <a:ext cx="3686175" cy="1981203"/>
          </a:xfrm>
          <a:prstGeom prst="rect">
            <a:avLst/>
          </a:prstGeom>
          <a:noFill/>
          <a:ln cap="flat">
            <a:noFill/>
          </a:ln>
        </p:spPr>
      </p:pic>
      <p:sp>
        <p:nvSpPr>
          <p:cNvPr id="4" name="Title 6">
            <a:extLst>
              <a:ext uri="{FF2B5EF4-FFF2-40B4-BE49-F238E27FC236}">
                <a16:creationId xmlns:a16="http://schemas.microsoft.com/office/drawing/2014/main" id="{A8252205-32DD-EAF0-A72D-202901EC9823}"/>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a:t>Employer Responsibility in Non-ERISA 403(b)</a:t>
            </a:r>
            <a:endParaRPr lang="en-US" dirty="0"/>
          </a:p>
        </p:txBody>
      </p:sp>
      <p:sp>
        <p:nvSpPr>
          <p:cNvPr id="5" name="Slide Number Placeholder 3">
            <a:extLst>
              <a:ext uri="{FF2B5EF4-FFF2-40B4-BE49-F238E27FC236}">
                <a16:creationId xmlns:a16="http://schemas.microsoft.com/office/drawing/2014/main" id="{CAE1ADA5-7E88-33C2-D5E6-1F8924A8FCA2}"/>
              </a:ext>
            </a:extLst>
          </p:cNvPr>
          <p:cNvSpPr txBox="1">
            <a:spLocks noGrp="1"/>
          </p:cNvSpPr>
          <p:nvPr>
            <p:ph type="sldNum" sz="quarter" idx="8"/>
          </p:nvPr>
        </p:nvSpPr>
        <p:spPr>
          <a:xfrm>
            <a:off x="11518897" y="6581979"/>
            <a:ext cx="373066" cy="206105"/>
          </a:xfrm>
        </p:spPr>
        <p:txBody>
          <a:bodyPr/>
          <a:lstStyle/>
          <a:p>
            <a:pPr lvl="0"/>
            <a:fld id="{D7460DB5-354B-F54B-A177-E4A816A4C9C3}" type="slidenum">
              <a:t>7</a:t>
            </a:fld>
            <a:endParaRPr lang="en-US"/>
          </a:p>
        </p:txBody>
      </p:sp>
      <p:sp>
        <p:nvSpPr>
          <p:cNvPr id="6" name="TextBox 1">
            <a:extLst>
              <a:ext uri="{FF2B5EF4-FFF2-40B4-BE49-F238E27FC236}">
                <a16:creationId xmlns:a16="http://schemas.microsoft.com/office/drawing/2014/main" id="{AB7302E3-4760-626E-4E3E-F52EDFB86242}"/>
              </a:ext>
            </a:extLst>
          </p:cNvPr>
          <p:cNvSpPr txBox="1"/>
          <p:nvPr/>
        </p:nvSpPr>
        <p:spPr>
          <a:xfrm>
            <a:off x="735014" y="2257050"/>
            <a:ext cx="8004516" cy="283154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2400" b="0" i="0" u="none" strike="noStrike" kern="1200" cap="none" spc="0" baseline="0" dirty="0">
                <a:solidFill>
                  <a:srgbClr val="007EC3"/>
                </a:solidFill>
                <a:uFillTx/>
                <a:latin typeface="Aptos"/>
              </a:rPr>
              <a:t>Plan Sponsor or Administrator Responsibilities</a:t>
            </a:r>
          </a:p>
          <a:p>
            <a:pPr lvl="3">
              <a:lnSpc>
                <a:spcPct val="150000"/>
              </a:lnSpc>
            </a:pPr>
            <a:r>
              <a:rPr lang="en-US" sz="2000" b="1" dirty="0">
                <a:solidFill>
                  <a:srgbClr val="00619F"/>
                </a:solidFill>
                <a:latin typeface="Aptos SemiBold" panose="020B0004020202020204" pitchFamily="34" charset="0"/>
              </a:rPr>
              <a:t>Transactions</a:t>
            </a:r>
          </a:p>
          <a:p>
            <a:pPr marL="2000250" lvl="4" indent="-171450">
              <a:buFont typeface="Arial" panose="020B0604020202020204" pitchFamily="34" charset="0"/>
              <a:buChar char="•"/>
            </a:pPr>
            <a:r>
              <a:rPr lang="en-US" sz="1400" dirty="0">
                <a:latin typeface="Aptos" panose="020B0004020202020204" pitchFamily="34" charset="0"/>
              </a:rPr>
              <a:t>Aggregate data to ensure compliance with all plan level restrictions for approval of transactions</a:t>
            </a:r>
          </a:p>
          <a:p>
            <a:pPr marL="2000250" lvl="4" indent="-171450">
              <a:buFont typeface="Arial" panose="020B0604020202020204" pitchFamily="34" charset="0"/>
              <a:buChar char="•"/>
            </a:pPr>
            <a:r>
              <a:rPr lang="en-US" sz="1400" dirty="0">
                <a:latin typeface="Aptos" panose="020B0004020202020204" pitchFamily="34" charset="0"/>
              </a:rPr>
              <a:t>Determine accuracy of SPARK file or other data sharing information</a:t>
            </a:r>
          </a:p>
          <a:p>
            <a:pPr lvl="3">
              <a:lnSpc>
                <a:spcPct val="150000"/>
              </a:lnSpc>
            </a:pPr>
            <a:r>
              <a:rPr lang="en-US" sz="2000" dirty="0">
                <a:solidFill>
                  <a:srgbClr val="00619F"/>
                </a:solidFill>
                <a:latin typeface="Aptos SemiBold" panose="020B0004020202020204" pitchFamily="34" charset="0"/>
              </a:rPr>
              <a:t>Enrollment</a:t>
            </a:r>
          </a:p>
          <a:p>
            <a:pPr marL="2000250" lvl="4" indent="-171450">
              <a:buFont typeface="Arial" panose="020B0604020202020204" pitchFamily="34" charset="0"/>
              <a:buChar char="•"/>
            </a:pPr>
            <a:r>
              <a:rPr lang="en-US" sz="1400" dirty="0">
                <a:latin typeface="Aptos" panose="020B0004020202020204" pitchFamily="34" charset="0"/>
              </a:rPr>
              <a:t>Evaluate &amp; determine eligibility</a:t>
            </a:r>
          </a:p>
          <a:p>
            <a:pPr marL="2000250" lvl="4" indent="-171450">
              <a:buFont typeface="Arial" panose="020B0604020202020204" pitchFamily="34" charset="0"/>
              <a:buChar char="•"/>
            </a:pPr>
            <a:r>
              <a:rPr lang="en-US" sz="1400" dirty="0">
                <a:latin typeface="Aptos" panose="020B0004020202020204" pitchFamily="34" charset="0"/>
              </a:rPr>
              <a:t>Mechanism for Salary Reduction Agreement and Product enrollment</a:t>
            </a:r>
          </a:p>
          <a:p>
            <a:pPr marL="2000250" lvl="4" indent="-171450">
              <a:buFont typeface="Arial" panose="020B0604020202020204" pitchFamily="34" charset="0"/>
              <a:buChar char="•"/>
            </a:pPr>
            <a:r>
              <a:rPr lang="en-US" sz="1400" dirty="0">
                <a:latin typeface="Aptos" panose="020B0004020202020204" pitchFamily="34" charset="0"/>
              </a:rPr>
              <a:t>Review investment provider list and media</a:t>
            </a:r>
          </a:p>
        </p:txBody>
      </p:sp>
      <p:pic>
        <p:nvPicPr>
          <p:cNvPr id="7" name="Picture 4">
            <a:extLst>
              <a:ext uri="{FF2B5EF4-FFF2-40B4-BE49-F238E27FC236}">
                <a16:creationId xmlns:a16="http://schemas.microsoft.com/office/drawing/2014/main" id="{CE2ED0C6-86A1-EC8B-E718-3A69C7D9F7D5}"/>
              </a:ext>
            </a:extLst>
          </p:cNvPr>
          <p:cNvPicPr>
            <a:picLocks noChangeAspect="1"/>
          </p:cNvPicPr>
          <p:nvPr/>
        </p:nvPicPr>
        <p:blipFill>
          <a:blip r:embed="rId4"/>
          <a:srcRect/>
          <a:stretch>
            <a:fillRect/>
          </a:stretch>
        </p:blipFill>
        <p:spPr>
          <a:xfrm>
            <a:off x="1906764" y="1146228"/>
            <a:ext cx="1110822" cy="1110822"/>
          </a:xfrm>
          <a:prstGeom prst="rect">
            <a:avLst/>
          </a:prstGeom>
          <a:noFill/>
          <a:ln cap="flat">
            <a:noFill/>
          </a:ln>
        </p:spPr>
      </p:pic>
    </p:spTree>
    <p:extLst>
      <p:ext uri="{BB962C8B-B14F-4D97-AF65-F5344CB8AC3E}">
        <p14:creationId xmlns:p14="http://schemas.microsoft.com/office/powerpoint/2010/main" val="3263493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57FFD95C-8FA1-67C8-33A1-B6FB5CFA6D50}"/>
              </a:ext>
            </a:extLst>
          </p:cNvPr>
          <p:cNvPicPr>
            <a:picLocks noChangeAspect="1"/>
          </p:cNvPicPr>
          <p:nvPr/>
        </p:nvPicPr>
        <p:blipFill>
          <a:blip r:embed="rId2"/>
          <a:srcRect l="44507" t="21323" r="58809"/>
          <a:stretch>
            <a:fillRect/>
          </a:stretch>
        </p:blipFill>
        <p:spPr>
          <a:xfrm>
            <a:off x="8462433" y="0"/>
            <a:ext cx="3729563" cy="6852376"/>
          </a:xfrm>
          <a:prstGeom prst="rect">
            <a:avLst/>
          </a:prstGeom>
          <a:noFill/>
          <a:ln cap="flat">
            <a:noFill/>
          </a:ln>
        </p:spPr>
      </p:pic>
      <p:pic>
        <p:nvPicPr>
          <p:cNvPr id="3" name="Graphic 5">
            <a:extLst>
              <a:ext uri="{FF2B5EF4-FFF2-40B4-BE49-F238E27FC236}">
                <a16:creationId xmlns:a16="http://schemas.microsoft.com/office/drawing/2014/main" id="{1B6B696C-723D-CA7E-6637-B60461E0891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505821" y="4876796"/>
            <a:ext cx="3686175" cy="1981203"/>
          </a:xfrm>
          <a:prstGeom prst="rect">
            <a:avLst/>
          </a:prstGeom>
          <a:noFill/>
          <a:ln cap="flat">
            <a:noFill/>
          </a:ln>
        </p:spPr>
      </p:pic>
      <p:sp>
        <p:nvSpPr>
          <p:cNvPr id="4" name="Title 6">
            <a:extLst>
              <a:ext uri="{FF2B5EF4-FFF2-40B4-BE49-F238E27FC236}">
                <a16:creationId xmlns:a16="http://schemas.microsoft.com/office/drawing/2014/main" id="{E3D5A603-0BAE-F916-779D-6A329BBE264C}"/>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a:t>Employer Responsibility in Non-ERISA 403(b)</a:t>
            </a:r>
            <a:endParaRPr lang="en-US" dirty="0"/>
          </a:p>
        </p:txBody>
      </p:sp>
      <p:sp>
        <p:nvSpPr>
          <p:cNvPr id="5" name="Slide Number Placeholder 3">
            <a:extLst>
              <a:ext uri="{FF2B5EF4-FFF2-40B4-BE49-F238E27FC236}">
                <a16:creationId xmlns:a16="http://schemas.microsoft.com/office/drawing/2014/main" id="{20AA8DDD-B5BD-4E67-3986-44997568FEE9}"/>
              </a:ext>
            </a:extLst>
          </p:cNvPr>
          <p:cNvSpPr txBox="1">
            <a:spLocks noGrp="1"/>
          </p:cNvSpPr>
          <p:nvPr>
            <p:ph type="sldNum" sz="quarter" idx="8"/>
          </p:nvPr>
        </p:nvSpPr>
        <p:spPr>
          <a:xfrm>
            <a:off x="11518897" y="6581979"/>
            <a:ext cx="373066" cy="206105"/>
          </a:xfrm>
        </p:spPr>
        <p:txBody>
          <a:bodyPr/>
          <a:lstStyle/>
          <a:p>
            <a:pPr lvl="0"/>
            <a:fld id="{D7460DB5-354B-F54B-A177-E4A816A4C9C3}" type="slidenum">
              <a:t>8</a:t>
            </a:fld>
            <a:endParaRPr lang="en-US"/>
          </a:p>
        </p:txBody>
      </p:sp>
      <p:sp>
        <p:nvSpPr>
          <p:cNvPr id="6" name="TextBox 1">
            <a:extLst>
              <a:ext uri="{FF2B5EF4-FFF2-40B4-BE49-F238E27FC236}">
                <a16:creationId xmlns:a16="http://schemas.microsoft.com/office/drawing/2014/main" id="{33E94752-BB71-0A9C-1436-A131AC91F6D7}"/>
              </a:ext>
            </a:extLst>
          </p:cNvPr>
          <p:cNvSpPr txBox="1"/>
          <p:nvPr/>
        </p:nvSpPr>
        <p:spPr>
          <a:xfrm>
            <a:off x="1313686" y="2257050"/>
            <a:ext cx="8089958" cy="3585597"/>
          </a:xfrm>
          <a:prstGeom prst="rect">
            <a:avLst/>
          </a:prstGeom>
          <a:noFill/>
          <a:ln cap="flat">
            <a:noFill/>
          </a:ln>
        </p:spPr>
        <p:txBody>
          <a:bodyPr vert="horz" wrap="square" lIns="91440" tIns="45720" rIns="91440" bIns="45720" anchor="t" anchorCtr="1" compatLnSpc="1">
            <a:spAutoFit/>
          </a:bodyPr>
          <a:lstStyle/>
          <a:p>
            <a:pPr marL="0" marR="0" lvl="0" indent="0"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2400" dirty="0">
                <a:solidFill>
                  <a:srgbClr val="007EC3"/>
                </a:solidFill>
                <a:latin typeface="Aptos"/>
              </a:rPr>
              <a:t>         </a:t>
            </a:r>
            <a:r>
              <a:rPr lang="en-US" sz="2400" b="0" i="0" u="none" strike="noStrike" kern="1200" cap="none" spc="0" baseline="0" dirty="0">
                <a:solidFill>
                  <a:srgbClr val="007EC3"/>
                </a:solidFill>
                <a:uFillTx/>
                <a:latin typeface="Aptos"/>
              </a:rPr>
              <a:t>The plan sponsor may:</a:t>
            </a:r>
          </a:p>
          <a:p>
            <a:pPr marL="1085850" lvl="2" indent="-171450">
              <a:spcAft>
                <a:spcPts val="600"/>
              </a:spcAft>
              <a:buFont typeface="Arial" panose="020B0604020202020204" pitchFamily="34" charset="0"/>
              <a:buChar char="•"/>
            </a:pPr>
            <a:r>
              <a:rPr lang="en-US" sz="1400" dirty="0">
                <a:solidFill>
                  <a:srgbClr val="000000"/>
                </a:solidFill>
                <a:effectLst/>
                <a:latin typeface="Aptos" panose="020B0004020202020204" pitchFamily="34" charset="0"/>
              </a:rPr>
              <a:t>Engage in a range of activities to facilitate the operation of the program</a:t>
            </a:r>
          </a:p>
          <a:p>
            <a:pPr marL="1085850" lvl="2" indent="-171450">
              <a:spcAft>
                <a:spcPts val="600"/>
              </a:spcAft>
              <a:buFont typeface="Arial" panose="020B0604020202020204" pitchFamily="34" charset="0"/>
              <a:buChar char="•"/>
            </a:pPr>
            <a:r>
              <a:rPr lang="en-US" sz="1400" dirty="0">
                <a:solidFill>
                  <a:srgbClr val="000000"/>
                </a:solidFill>
                <a:effectLst/>
                <a:latin typeface="Aptos" panose="020B0004020202020204" pitchFamily="34" charset="0"/>
              </a:rPr>
              <a:t>Permit investment providers—including agents or brokers who offer annuity contracts/custodial accounts—to publicize their products</a:t>
            </a:r>
          </a:p>
          <a:p>
            <a:pPr marL="1085850" lvl="2" indent="-171450">
              <a:spcAft>
                <a:spcPts val="600"/>
              </a:spcAft>
              <a:buFont typeface="Arial" panose="020B0604020202020204" pitchFamily="34" charset="0"/>
              <a:buChar char="•"/>
            </a:pPr>
            <a:r>
              <a:rPr lang="en-US" sz="1400" dirty="0">
                <a:solidFill>
                  <a:srgbClr val="000000"/>
                </a:solidFill>
                <a:effectLst/>
                <a:latin typeface="Aptos" panose="020B0004020202020204" pitchFamily="34" charset="0"/>
              </a:rPr>
              <a:t>Request information concerning proposed funding media, products, or annuity contractors</a:t>
            </a:r>
          </a:p>
          <a:p>
            <a:pPr marL="1085850" lvl="2" indent="-171450">
              <a:spcAft>
                <a:spcPts val="600"/>
              </a:spcAft>
              <a:buFont typeface="Arial" panose="020B0604020202020204" pitchFamily="34" charset="0"/>
              <a:buChar char="•"/>
            </a:pPr>
            <a:r>
              <a:rPr lang="en-US" sz="1400" dirty="0">
                <a:solidFill>
                  <a:srgbClr val="000000"/>
                </a:solidFill>
                <a:effectLst/>
                <a:latin typeface="Aptos" panose="020B0004020202020204" pitchFamily="34" charset="0"/>
              </a:rPr>
              <a:t>Compile investment information to facilitate review and analysis by the employees</a:t>
            </a:r>
          </a:p>
          <a:p>
            <a:pPr marL="1085850" lvl="2" indent="-171450">
              <a:spcAft>
                <a:spcPts val="600"/>
              </a:spcAft>
              <a:buFont typeface="Arial" panose="020B0604020202020204" pitchFamily="34" charset="0"/>
              <a:buChar char="•"/>
            </a:pPr>
            <a:r>
              <a:rPr lang="en-US" sz="1400" dirty="0">
                <a:solidFill>
                  <a:srgbClr val="000000"/>
                </a:solidFill>
                <a:effectLst/>
                <a:latin typeface="Aptos" panose="020B0004020202020204" pitchFamily="34" charset="0"/>
              </a:rPr>
              <a:t>Enter into salary reduction agreements and collect annuity or custodial account considerations required by the agreements, remit them to the providers, and maintain records of such collections</a:t>
            </a:r>
          </a:p>
          <a:p>
            <a:pPr marL="1085850" lvl="2" indent="-171450">
              <a:spcAft>
                <a:spcPts val="600"/>
              </a:spcAft>
              <a:buFont typeface="Arial" panose="020B0604020202020204" pitchFamily="34" charset="0"/>
              <a:buChar char="•"/>
            </a:pPr>
            <a:r>
              <a:rPr lang="en-US" sz="1400" dirty="0">
                <a:solidFill>
                  <a:srgbClr val="000000"/>
                </a:solidFill>
                <a:effectLst/>
                <a:latin typeface="Aptos" panose="020B0004020202020204" pitchFamily="34" charset="0"/>
              </a:rPr>
              <a:t>Hold one or more group annuity contracts in the employer’s name covering its employees and exercise rights as representative of its employees under the contract, at least with respect to amendments of the contract</a:t>
            </a:r>
          </a:p>
        </p:txBody>
      </p:sp>
      <p:pic>
        <p:nvPicPr>
          <p:cNvPr id="7" name="Picture 4">
            <a:extLst>
              <a:ext uri="{FF2B5EF4-FFF2-40B4-BE49-F238E27FC236}">
                <a16:creationId xmlns:a16="http://schemas.microsoft.com/office/drawing/2014/main" id="{C131F59A-A304-9412-A23E-948094C72EB3}"/>
              </a:ext>
            </a:extLst>
          </p:cNvPr>
          <p:cNvPicPr>
            <a:picLocks noChangeAspect="1"/>
          </p:cNvPicPr>
          <p:nvPr/>
        </p:nvPicPr>
        <p:blipFill>
          <a:blip r:embed="rId4"/>
          <a:srcRect/>
          <a:stretch>
            <a:fillRect/>
          </a:stretch>
        </p:blipFill>
        <p:spPr>
          <a:xfrm>
            <a:off x="1906764" y="1146228"/>
            <a:ext cx="1110822" cy="1110822"/>
          </a:xfrm>
          <a:prstGeom prst="rect">
            <a:avLst/>
          </a:prstGeom>
          <a:noFill/>
          <a:ln cap="flat">
            <a:noFill/>
          </a:ln>
        </p:spPr>
      </p:pic>
    </p:spTree>
    <p:extLst>
      <p:ext uri="{BB962C8B-B14F-4D97-AF65-F5344CB8AC3E}">
        <p14:creationId xmlns:p14="http://schemas.microsoft.com/office/powerpoint/2010/main" val="4192517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647A10B2-0501-E39C-4DD0-3E2F8BC04087}"/>
              </a:ext>
            </a:extLst>
          </p:cNvPr>
          <p:cNvPicPr>
            <a:picLocks noChangeAspect="1"/>
          </p:cNvPicPr>
          <p:nvPr/>
        </p:nvPicPr>
        <p:blipFill>
          <a:blip r:embed="rId2"/>
          <a:srcRect l="44507" t="21323" r="58809"/>
          <a:stretch>
            <a:fillRect/>
          </a:stretch>
        </p:blipFill>
        <p:spPr>
          <a:xfrm>
            <a:off x="8462433" y="0"/>
            <a:ext cx="3729563" cy="6852376"/>
          </a:xfrm>
          <a:prstGeom prst="rect">
            <a:avLst/>
          </a:prstGeom>
          <a:noFill/>
          <a:ln cap="flat">
            <a:noFill/>
          </a:ln>
        </p:spPr>
      </p:pic>
      <p:pic>
        <p:nvPicPr>
          <p:cNvPr id="3" name="Graphic 5">
            <a:extLst>
              <a:ext uri="{FF2B5EF4-FFF2-40B4-BE49-F238E27FC236}">
                <a16:creationId xmlns:a16="http://schemas.microsoft.com/office/drawing/2014/main" id="{C87B8443-F8FE-E3F1-5998-670A7DC92F9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505821" y="4876796"/>
            <a:ext cx="3686175" cy="1981203"/>
          </a:xfrm>
          <a:prstGeom prst="rect">
            <a:avLst/>
          </a:prstGeom>
          <a:noFill/>
          <a:ln cap="flat">
            <a:noFill/>
          </a:ln>
        </p:spPr>
      </p:pic>
      <p:sp>
        <p:nvSpPr>
          <p:cNvPr id="4" name="Title 6">
            <a:extLst>
              <a:ext uri="{FF2B5EF4-FFF2-40B4-BE49-F238E27FC236}">
                <a16:creationId xmlns:a16="http://schemas.microsoft.com/office/drawing/2014/main" id="{B78C8543-41E0-0E03-7D8A-62C069A8636E}"/>
              </a:ext>
            </a:extLst>
          </p:cNvPr>
          <p:cNvSpPr txBox="1">
            <a:spLocks/>
          </p:cNvSpPr>
          <p:nvPr/>
        </p:nvSpPr>
        <p:spPr>
          <a:xfrm>
            <a:off x="371475" y="260347"/>
            <a:ext cx="11520489" cy="755651"/>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000" b="0" i="0" u="none" strike="noStrike" kern="1200" cap="none" spc="0" baseline="0">
                <a:solidFill>
                  <a:srgbClr val="00497A"/>
                </a:solidFill>
                <a:uFillTx/>
                <a:latin typeface="Aptos SemiBold" pitchFamily="34"/>
                <a:cs typeface="Segoe UI Semibold" pitchFamily="34"/>
              </a:defRPr>
            </a:lvl1pPr>
          </a:lstStyle>
          <a:p>
            <a:r>
              <a:rPr lang="en-US"/>
              <a:t>Employer Responsibility in Non-ERISA 403(b)</a:t>
            </a:r>
            <a:endParaRPr lang="en-US" dirty="0"/>
          </a:p>
        </p:txBody>
      </p:sp>
      <p:sp>
        <p:nvSpPr>
          <p:cNvPr id="5" name="Slide Number Placeholder 3">
            <a:extLst>
              <a:ext uri="{FF2B5EF4-FFF2-40B4-BE49-F238E27FC236}">
                <a16:creationId xmlns:a16="http://schemas.microsoft.com/office/drawing/2014/main" id="{8E7A8C58-4395-99D2-2A89-648B632A2088}"/>
              </a:ext>
            </a:extLst>
          </p:cNvPr>
          <p:cNvSpPr txBox="1">
            <a:spLocks noGrp="1"/>
          </p:cNvSpPr>
          <p:nvPr>
            <p:ph type="sldNum" sz="quarter" idx="8"/>
          </p:nvPr>
        </p:nvSpPr>
        <p:spPr>
          <a:xfrm>
            <a:off x="11518897" y="6581979"/>
            <a:ext cx="373066" cy="206105"/>
          </a:xfrm>
        </p:spPr>
        <p:txBody>
          <a:bodyPr/>
          <a:lstStyle/>
          <a:p>
            <a:pPr lvl="0"/>
            <a:fld id="{D7460DB5-354B-F54B-A177-E4A816A4C9C3}" type="slidenum">
              <a:t>9</a:t>
            </a:fld>
            <a:endParaRPr lang="en-US"/>
          </a:p>
        </p:txBody>
      </p:sp>
      <p:sp>
        <p:nvSpPr>
          <p:cNvPr id="6" name="TextBox 1">
            <a:extLst>
              <a:ext uri="{FF2B5EF4-FFF2-40B4-BE49-F238E27FC236}">
                <a16:creationId xmlns:a16="http://schemas.microsoft.com/office/drawing/2014/main" id="{5F354437-4C65-FECE-BBBA-F5E63126C521}"/>
              </a:ext>
            </a:extLst>
          </p:cNvPr>
          <p:cNvSpPr txBox="1"/>
          <p:nvPr/>
        </p:nvSpPr>
        <p:spPr>
          <a:xfrm>
            <a:off x="926339" y="2257050"/>
            <a:ext cx="9606194" cy="3585597"/>
          </a:xfrm>
          <a:prstGeom prst="rect">
            <a:avLst/>
          </a:prstGeom>
          <a:noFill/>
          <a:ln cap="flat">
            <a:noFill/>
          </a:ln>
        </p:spPr>
        <p:txBody>
          <a:bodyPr vert="horz" wrap="square" lIns="91440" tIns="45720" rIns="91440" bIns="45720" anchor="t" anchorCtr="1" compatLnSpc="1">
            <a:spAutoFit/>
          </a:bodyPr>
          <a:lstStyle/>
          <a:p>
            <a:pPr marL="0" marR="0" lvl="0" indent="0" defTabSz="9144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en-US" sz="2400" b="0" i="0" u="none" strike="noStrike" kern="1200" cap="none" spc="0" baseline="0" dirty="0">
                <a:solidFill>
                  <a:srgbClr val="007EC3"/>
                </a:solidFill>
                <a:uFillTx/>
                <a:latin typeface="Aptos"/>
              </a:rPr>
              <a:t>               The plan sponsor may:</a:t>
            </a:r>
          </a:p>
          <a:p>
            <a:pPr marL="1543050" lvl="3" indent="-171450">
              <a:spcAft>
                <a:spcPts val="600"/>
              </a:spcAft>
              <a:buFont typeface="Arial" panose="020B0604020202020204" pitchFamily="34" charset="0"/>
              <a:buChar char="•"/>
            </a:pPr>
            <a:r>
              <a:rPr lang="en-US" sz="1400" dirty="0">
                <a:solidFill>
                  <a:srgbClr val="000000"/>
                </a:solidFill>
                <a:effectLst/>
                <a:latin typeface="Aptos" panose="020B0004020202020204" pitchFamily="34" charset="0"/>
              </a:rPr>
              <a:t>Limit funding media or products available to employees, or annuity contractors that may approach the employees, to a number and selection designed to afford employees a reasonable choice in light of all relevant circumstances</a:t>
            </a:r>
          </a:p>
          <a:p>
            <a:pPr marL="1543050" lvl="3" indent="-171450">
              <a:spcAft>
                <a:spcPts val="600"/>
              </a:spcAft>
              <a:buFont typeface="Arial" panose="020B0604020202020204" pitchFamily="34" charset="0"/>
              <a:buChar char="•"/>
            </a:pPr>
            <a:r>
              <a:rPr lang="en-US" sz="1400" dirty="0">
                <a:solidFill>
                  <a:srgbClr val="000000"/>
                </a:solidFill>
                <a:effectLst/>
                <a:latin typeface="Aptos" panose="020B0004020202020204" pitchFamily="34" charset="0"/>
              </a:rPr>
              <a:t>Certify to an annuity provider a statement of facts within the employer's knowledge as employer, such as employee addresses, attendance records or compensation levels</a:t>
            </a:r>
          </a:p>
          <a:p>
            <a:pPr marL="1543050" lvl="3" indent="-171450">
              <a:spcAft>
                <a:spcPts val="600"/>
              </a:spcAft>
              <a:buFont typeface="Arial" panose="020B0604020202020204" pitchFamily="34" charset="0"/>
              <a:buChar char="•"/>
            </a:pPr>
            <a:r>
              <a:rPr lang="en-US" sz="1400" dirty="0">
                <a:solidFill>
                  <a:srgbClr val="000000"/>
                </a:solidFill>
                <a:effectLst/>
                <a:latin typeface="Aptos" panose="020B0004020202020204" pitchFamily="34" charset="0"/>
              </a:rPr>
              <a:t>Transmit to the investment provider another party's certification as to other facts, such as a doctor's certification of the employee's physical condition</a:t>
            </a:r>
          </a:p>
          <a:p>
            <a:pPr marL="1543050" lvl="3" indent="-171450">
              <a:spcAft>
                <a:spcPts val="600"/>
              </a:spcAft>
              <a:buFont typeface="Arial" panose="020B0604020202020204" pitchFamily="34" charset="0"/>
              <a:buChar char="•"/>
            </a:pPr>
            <a:r>
              <a:rPr lang="en-US" sz="1400" dirty="0">
                <a:solidFill>
                  <a:srgbClr val="000000"/>
                </a:solidFill>
                <a:effectLst/>
                <a:latin typeface="Aptos" panose="020B0004020202020204" pitchFamily="34" charset="0"/>
              </a:rPr>
              <a:t>Identify in the plan the parties that are responsible for administrative functions, including those related to tax compliance. The plan should correctly describe the employer’s limited role and allocate discretionary determinations to the vendors/investment provider(s)</a:t>
            </a:r>
          </a:p>
          <a:p>
            <a:pPr marL="1543050" lvl="3" indent="-171450">
              <a:spcAft>
                <a:spcPts val="600"/>
              </a:spcAft>
              <a:buFont typeface="Arial" panose="020B0604020202020204" pitchFamily="34" charset="0"/>
              <a:buChar char="•"/>
            </a:pPr>
            <a:r>
              <a:rPr lang="en-US" sz="1400" dirty="0">
                <a:solidFill>
                  <a:srgbClr val="000000"/>
                </a:solidFill>
                <a:effectLst/>
                <a:latin typeface="Aptos" panose="020B0004020202020204" pitchFamily="34" charset="0"/>
              </a:rPr>
              <a:t>Discontinue a provider due to non-compliance with 403(b) regulations or inclusion of optional features; </a:t>
            </a:r>
          </a:p>
          <a:p>
            <a:pPr marL="1543050" lvl="3" indent="-171450">
              <a:buFont typeface="Arial" panose="020B0604020202020204" pitchFamily="34" charset="0"/>
              <a:buChar char="•"/>
            </a:pPr>
            <a:r>
              <a:rPr lang="en-US" sz="1400" dirty="0">
                <a:solidFill>
                  <a:srgbClr val="000000"/>
                </a:solidFill>
                <a:effectLst/>
                <a:latin typeface="Aptos" panose="020B0004020202020204" pitchFamily="34" charset="0"/>
              </a:rPr>
              <a:t>Refuse vendors whose operational practices force an employer to make discretionary decisions</a:t>
            </a:r>
          </a:p>
        </p:txBody>
      </p:sp>
      <p:pic>
        <p:nvPicPr>
          <p:cNvPr id="7" name="Picture 4">
            <a:extLst>
              <a:ext uri="{FF2B5EF4-FFF2-40B4-BE49-F238E27FC236}">
                <a16:creationId xmlns:a16="http://schemas.microsoft.com/office/drawing/2014/main" id="{A0EB5D8B-7217-49D2-0373-35743460D154}"/>
              </a:ext>
            </a:extLst>
          </p:cNvPr>
          <p:cNvPicPr>
            <a:picLocks noChangeAspect="1"/>
          </p:cNvPicPr>
          <p:nvPr/>
        </p:nvPicPr>
        <p:blipFill>
          <a:blip r:embed="rId4"/>
          <a:srcRect/>
          <a:stretch>
            <a:fillRect/>
          </a:stretch>
        </p:blipFill>
        <p:spPr>
          <a:xfrm>
            <a:off x="1906764" y="1146228"/>
            <a:ext cx="1110822" cy="1110822"/>
          </a:xfrm>
          <a:prstGeom prst="rect">
            <a:avLst/>
          </a:prstGeom>
          <a:noFill/>
          <a:ln cap="flat">
            <a:noFill/>
          </a:ln>
        </p:spPr>
      </p:pic>
    </p:spTree>
    <p:extLst>
      <p:ext uri="{BB962C8B-B14F-4D97-AF65-F5344CB8AC3E}">
        <p14:creationId xmlns:p14="http://schemas.microsoft.com/office/powerpoint/2010/main" val="3169395586"/>
      </p:ext>
    </p:extLst>
  </p:cSld>
  <p:clrMapOvr>
    <a:masterClrMapping/>
  </p:clrMapOvr>
</p:sld>
</file>

<file path=ppt/theme/theme1.xml><?xml version="1.0" encoding="utf-8"?>
<a:theme xmlns:a="http://schemas.openxmlformats.org/drawingml/2006/main" name="Daybright_0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22f1d3d-7b2f-43fb-8b90-5c8e7ff03af6">
      <Terms xmlns="http://schemas.microsoft.com/office/infopath/2007/PartnerControls"/>
    </lcf76f155ced4ddcb4097134ff3c332f>
    <TaxCatchAll xmlns="c0003071-dfc8-44c2-bfa0-cba296a6e97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0750B5F97513469F05F95F154F2261" ma:contentTypeVersion="14" ma:contentTypeDescription="Create a new document." ma:contentTypeScope="" ma:versionID="bdb7d24b4158c41abf56da92cfebecd9">
  <xsd:schema xmlns:xsd="http://www.w3.org/2001/XMLSchema" xmlns:xs="http://www.w3.org/2001/XMLSchema" xmlns:p="http://schemas.microsoft.com/office/2006/metadata/properties" xmlns:ns2="a22f1d3d-7b2f-43fb-8b90-5c8e7ff03af6" xmlns:ns3="c0003071-dfc8-44c2-bfa0-cba296a6e97a" targetNamespace="http://schemas.microsoft.com/office/2006/metadata/properties" ma:root="true" ma:fieldsID="f17d5785549af06920d19f2571cf42bf" ns2:_="" ns3:_="">
    <xsd:import namespace="a22f1d3d-7b2f-43fb-8b90-5c8e7ff03af6"/>
    <xsd:import namespace="c0003071-dfc8-44c2-bfa0-cba296a6e97a"/>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2f1d3d-7b2f-43fb-8b90-5c8e7ff03af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a6652641-4a17-4667-9932-d8ef1946dafc"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003071-dfc8-44c2-bfa0-cba296a6e97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c67d8d0-ae90-4830-80d0-dff725e7dd97}" ma:internalName="TaxCatchAll" ma:showField="CatchAllData" ma:web="c0003071-dfc8-44c2-bfa0-cba296a6e9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4BA691-3772-49B3-9038-96DD3EF50802}">
  <ds:schemaRefs>
    <ds:schemaRef ds:uri="http://schemas.microsoft.com/office/2006/metadata/properties"/>
    <ds:schemaRef ds:uri="http://schemas.microsoft.com/office/infopath/2007/PartnerControls"/>
    <ds:schemaRef ds:uri="a22f1d3d-7b2f-43fb-8b90-5c8e7ff03af6"/>
    <ds:schemaRef ds:uri="c0003071-dfc8-44c2-bfa0-cba296a6e97a"/>
  </ds:schemaRefs>
</ds:datastoreItem>
</file>

<file path=customXml/itemProps2.xml><?xml version="1.0" encoding="utf-8"?>
<ds:datastoreItem xmlns:ds="http://schemas.openxmlformats.org/officeDocument/2006/customXml" ds:itemID="{B002D67B-E373-454A-9DFC-79BD717A7715}">
  <ds:schemaRefs>
    <ds:schemaRef ds:uri="http://schemas.microsoft.com/sharepoint/v3/contenttype/forms"/>
  </ds:schemaRefs>
</ds:datastoreItem>
</file>

<file path=customXml/itemProps3.xml><?xml version="1.0" encoding="utf-8"?>
<ds:datastoreItem xmlns:ds="http://schemas.openxmlformats.org/officeDocument/2006/customXml" ds:itemID="{D7EDD14B-4912-4B61-AD5C-EA835A96A8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2f1d3d-7b2f-43fb-8b90-5c8e7ff03af6"/>
    <ds:schemaRef ds:uri="c0003071-dfc8-44c2-bfa0-cba296a6e9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86d4450-5664-4816-96c4-9f06627f54e9}" enabled="1" method="Standard" siteId="{bfe64bff-8128-4feb-98d5-159b2e21b6ae}" removed="0"/>
</clbl:labelList>
</file>

<file path=docProps/app.xml><?xml version="1.0" encoding="utf-8"?>
<Properties xmlns="http://schemas.openxmlformats.org/officeDocument/2006/extended-properties" xmlns:vt="http://schemas.openxmlformats.org/officeDocument/2006/docPropsVTypes">
  <Template/>
  <TotalTime>18743</TotalTime>
  <Words>1875</Words>
  <Application>Microsoft Office PowerPoint</Application>
  <PresentationFormat>Widescreen</PresentationFormat>
  <Paragraphs>369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Daybright_01</vt:lpstr>
      <vt:lpstr>PowerPoint Presentation</vt:lpstr>
      <vt:lpstr>History of the 403(b)</vt:lpstr>
      <vt:lpstr>PowerPoint Presentation</vt:lpstr>
      <vt:lpstr>PowerPoint Presentation</vt:lpstr>
      <vt:lpstr>PowerPoint Presentation</vt:lpstr>
      <vt:lpstr>Employer Responsibility in Non-ERISA 403(b)</vt:lpstr>
      <vt:lpstr>PowerPoint Presentation</vt:lpstr>
      <vt:lpstr>PowerPoint Presentation</vt:lpstr>
      <vt:lpstr>PowerPoint Presentation</vt:lpstr>
      <vt:lpstr>PowerPoint Presentation</vt:lpstr>
      <vt:lpstr>Employer Responsibility in Non-ERISA 403(b)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Christianson</dc:creator>
  <cp:lastModifiedBy>Jean Keller</cp:lastModifiedBy>
  <cp:revision>19</cp:revision>
  <cp:lastPrinted>2024-12-23T15:14:19Z</cp:lastPrinted>
  <dcterms:created xsi:type="dcterms:W3CDTF">2024-04-19T15:44:55Z</dcterms:created>
  <dcterms:modified xsi:type="dcterms:W3CDTF">2026-03-31T19:32:08Z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0x010100ED0750B5F97513469F05F95F154F2261</vt:lpwstr>
  </property>
  <property fmtid="{D5CDD505-2E9C-101B-9397-08002B2CF9AE}" pid="3" name="MediaServiceImageTags">
    <vt:lpwstr/>
  </property>
</Properties>
</file>